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Montserrat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regular.fntdata"/><Relationship Id="rId20" Type="http://schemas.openxmlformats.org/officeDocument/2006/relationships/slide" Target="slides/slide16.xml"/><Relationship Id="rId42" Type="http://schemas.openxmlformats.org/officeDocument/2006/relationships/font" Target="fonts/MontserratLight-italic.fntdata"/><Relationship Id="rId41" Type="http://schemas.openxmlformats.org/officeDocument/2006/relationships/font" Target="fonts/MontserratLigh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MontserratLight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22d9e7e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22d9e7e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efff13b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fefff13b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0d9bd3a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0d9bd3a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0d9bd3a48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0d9bd3a4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for tags, color wheel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d9fe3ca9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0d9fe3ca9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d9fe3ca9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0d9fe3ca9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de649bd3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0de649bd3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0de649bd3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0de649bd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Toggle between in depth articles vs user friendly articles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0de649bd3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0de649bd3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0de649bd3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0de649bd3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93a5e8e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93a5e8e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d9bd3a48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d9bd3a48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283ee67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283ee67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093a5e8e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093a5e8e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1283ee676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1283ee676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93a5e8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93a5e8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7d91c6da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7d91c6da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929a2862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0929a2862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929a2862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929a2862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929a2862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929a2862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9d2537cb3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9d2537cb3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db5c66b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db5c66b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rgbClr val="CC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rgbClr val="8A1E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44" name="Google Shape;44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CC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8A1E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762" y="955112"/>
            <a:ext cx="3297326" cy="329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type="ctrTitle"/>
          </p:nvPr>
        </p:nvSpPr>
        <p:spPr>
          <a:xfrm>
            <a:off x="3669275" y="3544125"/>
            <a:ext cx="34863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SWF Samples</a:t>
            </a:r>
            <a:endParaRPr b="1">
              <a:solidFill>
                <a:srgbClr val="978B8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/>
          <p:nvPr/>
        </p:nvSpPr>
        <p:spPr>
          <a:xfrm>
            <a:off x="37429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38438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22"/>
          <p:cNvSpPr/>
          <p:nvPr/>
        </p:nvSpPr>
        <p:spPr>
          <a:xfrm>
            <a:off x="47356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22"/>
          <p:cNvSpPr/>
          <p:nvPr/>
        </p:nvSpPr>
        <p:spPr>
          <a:xfrm>
            <a:off x="48280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22"/>
          <p:cNvSpPr txBox="1"/>
          <p:nvPr>
            <p:ph type="title"/>
          </p:nvPr>
        </p:nvSpPr>
        <p:spPr>
          <a:xfrm>
            <a:off x="375625" y="14584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60">
                <a:solidFill>
                  <a:srgbClr val="978B87"/>
                </a:solidFill>
              </a:rPr>
              <a:t>Doctor Information Tracker</a:t>
            </a:r>
            <a:endParaRPr b="1" sz="1660">
              <a:solidFill>
                <a:srgbClr val="978B87"/>
              </a:solidFill>
            </a:endParaRPr>
          </a:p>
        </p:txBody>
      </p:sp>
      <p:pic>
        <p:nvPicPr>
          <p:cNvPr id="413" name="Google Shape;413;p22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42928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14" name="Google Shape;414;p22"/>
          <p:cNvSpPr/>
          <p:nvPr/>
        </p:nvSpPr>
        <p:spPr>
          <a:xfrm>
            <a:off x="38505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22"/>
          <p:cNvSpPr/>
          <p:nvPr/>
        </p:nvSpPr>
        <p:spPr>
          <a:xfrm>
            <a:off x="49426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22"/>
          <p:cNvSpPr/>
          <p:nvPr/>
        </p:nvSpPr>
        <p:spPr>
          <a:xfrm>
            <a:off x="55281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22"/>
          <p:cNvSpPr/>
          <p:nvPr/>
        </p:nvSpPr>
        <p:spPr>
          <a:xfrm>
            <a:off x="39666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22"/>
          <p:cNvSpPr/>
          <p:nvPr/>
        </p:nvSpPr>
        <p:spPr>
          <a:xfrm>
            <a:off x="50799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22"/>
          <p:cNvSpPr/>
          <p:nvPr/>
        </p:nvSpPr>
        <p:spPr>
          <a:xfrm>
            <a:off x="49936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22"/>
          <p:cNvSpPr txBox="1"/>
          <p:nvPr/>
        </p:nvSpPr>
        <p:spPr>
          <a:xfrm>
            <a:off x="3966675" y="1243050"/>
            <a:ext cx="19323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Doctor Information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3925300" y="1883263"/>
            <a:ext cx="20346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Doctor 1	      	              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Neurology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3925300" y="2166025"/>
            <a:ext cx="20346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Doctor 2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22"/>
          <p:cNvSpPr/>
          <p:nvPr/>
        </p:nvSpPr>
        <p:spPr>
          <a:xfrm>
            <a:off x="3925300" y="2448763"/>
            <a:ext cx="20346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Doctor 3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22"/>
          <p:cNvSpPr txBox="1"/>
          <p:nvPr/>
        </p:nvSpPr>
        <p:spPr>
          <a:xfrm>
            <a:off x="3884975" y="1521113"/>
            <a:ext cx="1311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9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Medication: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5" name="Google Shape;425;p22"/>
          <p:cNvGrpSpPr/>
          <p:nvPr/>
        </p:nvGrpSpPr>
        <p:grpSpPr>
          <a:xfrm>
            <a:off x="5828325" y="1581575"/>
            <a:ext cx="121800" cy="121800"/>
            <a:chOff x="4511100" y="1722950"/>
            <a:chExt cx="121800" cy="121800"/>
          </a:xfrm>
        </p:grpSpPr>
        <p:sp>
          <p:nvSpPr>
            <p:cNvPr id="426" name="Google Shape;426;p22"/>
            <p:cNvSpPr/>
            <p:nvPr/>
          </p:nvSpPr>
          <p:spPr>
            <a:xfrm>
              <a:off x="4518600" y="1730438"/>
              <a:ext cx="106800" cy="106800"/>
            </a:xfrm>
            <a:prstGeom prst="ellipse">
              <a:avLst/>
            </a:prstGeom>
            <a:solidFill>
              <a:srgbClr val="8A1E4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511100" y="1722950"/>
              <a:ext cx="121800" cy="121800"/>
            </a:xfrm>
            <a:prstGeom prst="mathPlus">
              <a:avLst>
                <a:gd fmla="val 23520" name="adj1"/>
              </a:avLst>
            </a:prstGeom>
            <a:solidFill>
              <a:srgbClr val="CC98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8" name="Google Shape;428;p22"/>
          <p:cNvSpPr txBox="1"/>
          <p:nvPr/>
        </p:nvSpPr>
        <p:spPr>
          <a:xfrm>
            <a:off x="3915525" y="1704525"/>
            <a:ext cx="2034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5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Name                                    	 </a:t>
            </a:r>
            <a:r>
              <a:rPr b="1" lang="en" sz="5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Specialty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9" name="Google Shape;429;p22"/>
          <p:cNvCxnSpPr>
            <a:endCxn id="422" idx="1"/>
          </p:cNvCxnSpPr>
          <p:nvPr/>
        </p:nvCxnSpPr>
        <p:spPr>
          <a:xfrm flipH="1" rot="10800000">
            <a:off x="3001600" y="2250025"/>
            <a:ext cx="923700" cy="55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22"/>
          <p:cNvCxnSpPr/>
          <p:nvPr/>
        </p:nvCxnSpPr>
        <p:spPr>
          <a:xfrm rot="10800000">
            <a:off x="5934125" y="1676575"/>
            <a:ext cx="614700" cy="77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31" name="Google Shape;431;p22"/>
          <p:cNvSpPr txBox="1"/>
          <p:nvPr>
            <p:ph type="title"/>
          </p:nvPr>
        </p:nvSpPr>
        <p:spPr>
          <a:xfrm>
            <a:off x="375625" y="264377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List Of Doctors and Their Specialty. Click to dropdown their information.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432" name="Google Shape;432;p22"/>
          <p:cNvSpPr txBox="1"/>
          <p:nvPr>
            <p:ph type="title"/>
          </p:nvPr>
        </p:nvSpPr>
        <p:spPr>
          <a:xfrm>
            <a:off x="6484850" y="23725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Add buttons for </a:t>
            </a:r>
            <a:r>
              <a:rPr lang="en" sz="1500">
                <a:solidFill>
                  <a:srgbClr val="978B87"/>
                </a:solidFill>
              </a:rPr>
              <a:t>additional doctors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3726700" y="840750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23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Emergency Timer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443" name="Google Shape;443;p2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9222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44" name="Google Shape;444;p23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23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23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23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23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23"/>
          <p:cNvSpPr txBox="1"/>
          <p:nvPr>
            <p:ph type="title"/>
          </p:nvPr>
        </p:nvSpPr>
        <p:spPr>
          <a:xfrm>
            <a:off x="3473250" y="1380975"/>
            <a:ext cx="21975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60">
                <a:solidFill>
                  <a:srgbClr val="978B87"/>
                </a:solidFill>
              </a:rPr>
              <a:t>00:00</a:t>
            </a:r>
            <a:endParaRPr b="1" sz="4260">
              <a:solidFill>
                <a:srgbClr val="978B87"/>
              </a:solidFill>
            </a:endParaRPr>
          </a:p>
        </p:txBody>
      </p:sp>
      <p:sp>
        <p:nvSpPr>
          <p:cNvPr id="451" name="Google Shape;451;p23"/>
          <p:cNvSpPr/>
          <p:nvPr/>
        </p:nvSpPr>
        <p:spPr>
          <a:xfrm>
            <a:off x="3740500" y="2146275"/>
            <a:ext cx="560700" cy="560700"/>
          </a:xfrm>
          <a:prstGeom prst="ellipse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Lato"/>
                <a:ea typeface="Lato"/>
                <a:cs typeface="Lato"/>
                <a:sym typeface="Lato"/>
              </a:rPr>
              <a:t>Start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23"/>
          <p:cNvSpPr/>
          <p:nvPr/>
        </p:nvSpPr>
        <p:spPr>
          <a:xfrm>
            <a:off x="4837800" y="2146275"/>
            <a:ext cx="560700" cy="560700"/>
          </a:xfrm>
          <a:prstGeom prst="ellipse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Lato"/>
                <a:ea typeface="Lato"/>
                <a:cs typeface="Lato"/>
                <a:sym typeface="Lato"/>
              </a:rPr>
              <a:t>Stop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23"/>
          <p:cNvSpPr txBox="1"/>
          <p:nvPr/>
        </p:nvSpPr>
        <p:spPr>
          <a:xfrm>
            <a:off x="3596075" y="3087450"/>
            <a:ext cx="8601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Reason: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23"/>
          <p:cNvSpPr txBox="1"/>
          <p:nvPr/>
        </p:nvSpPr>
        <p:spPr>
          <a:xfrm>
            <a:off x="3596075" y="1243050"/>
            <a:ext cx="19323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Emergency Timer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23"/>
          <p:cNvSpPr/>
          <p:nvPr/>
        </p:nvSpPr>
        <p:spPr>
          <a:xfrm>
            <a:off x="4365000" y="3124800"/>
            <a:ext cx="8601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Seizure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23"/>
          <p:cNvSpPr/>
          <p:nvPr/>
        </p:nvSpPr>
        <p:spPr>
          <a:xfrm rot="10800000">
            <a:off x="5064750" y="3162600"/>
            <a:ext cx="106800" cy="924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23"/>
          <p:cNvSpPr txBox="1"/>
          <p:nvPr/>
        </p:nvSpPr>
        <p:spPr>
          <a:xfrm>
            <a:off x="3590800" y="3330150"/>
            <a:ext cx="8601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Date: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23"/>
          <p:cNvSpPr/>
          <p:nvPr/>
        </p:nvSpPr>
        <p:spPr>
          <a:xfrm>
            <a:off x="4132175" y="3367500"/>
            <a:ext cx="13962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Monday, Oct XX, XXXX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23"/>
          <p:cNvSpPr txBox="1"/>
          <p:nvPr/>
        </p:nvSpPr>
        <p:spPr>
          <a:xfrm>
            <a:off x="3596075" y="3572850"/>
            <a:ext cx="8601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Time: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3"/>
          <p:cNvSpPr/>
          <p:nvPr/>
        </p:nvSpPr>
        <p:spPr>
          <a:xfrm>
            <a:off x="4166975" y="3601000"/>
            <a:ext cx="8601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(Click Start)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23"/>
          <p:cNvSpPr/>
          <p:nvPr/>
        </p:nvSpPr>
        <p:spPr>
          <a:xfrm>
            <a:off x="4166975" y="3834475"/>
            <a:ext cx="9420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(Dropdown)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23"/>
          <p:cNvSpPr txBox="1"/>
          <p:nvPr/>
        </p:nvSpPr>
        <p:spPr>
          <a:xfrm>
            <a:off x="3596075" y="3797138"/>
            <a:ext cx="8601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Type: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23"/>
          <p:cNvSpPr/>
          <p:nvPr/>
        </p:nvSpPr>
        <p:spPr>
          <a:xfrm rot="10800000">
            <a:off x="4957950" y="3872300"/>
            <a:ext cx="106800" cy="924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23"/>
          <p:cNvCxnSpPr/>
          <p:nvPr/>
        </p:nvCxnSpPr>
        <p:spPr>
          <a:xfrm flipH="1" rot="10800000">
            <a:off x="3172600" y="1920150"/>
            <a:ext cx="567900" cy="63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23"/>
          <p:cNvCxnSpPr/>
          <p:nvPr/>
        </p:nvCxnSpPr>
        <p:spPr>
          <a:xfrm flipH="1" rot="10800000">
            <a:off x="2901400" y="2604250"/>
            <a:ext cx="839100" cy="113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23"/>
          <p:cNvCxnSpPr/>
          <p:nvPr/>
        </p:nvCxnSpPr>
        <p:spPr>
          <a:xfrm rot="10800000">
            <a:off x="5484625" y="3598800"/>
            <a:ext cx="867000" cy="16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67" name="Google Shape;467;p23"/>
          <p:cNvSpPr txBox="1"/>
          <p:nvPr>
            <p:ph type="title"/>
          </p:nvPr>
        </p:nvSpPr>
        <p:spPr>
          <a:xfrm>
            <a:off x="532700" y="25016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Timer that runs until the stop button is pressed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468" name="Google Shape;468;p23"/>
          <p:cNvSpPr txBox="1"/>
          <p:nvPr>
            <p:ph type="title"/>
          </p:nvPr>
        </p:nvSpPr>
        <p:spPr>
          <a:xfrm>
            <a:off x="143500" y="36045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Start and Stop buttons that decide what time/date is autofilled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469" name="Google Shape;469;p23"/>
          <p:cNvSpPr txBox="1"/>
          <p:nvPr>
            <p:ph type="title"/>
          </p:nvPr>
        </p:nvSpPr>
        <p:spPr>
          <a:xfrm>
            <a:off x="6386100" y="3535500"/>
            <a:ext cx="27579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Details that are listed. Some will be auto populated from the timer but still editable. See Trello for all details listed.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470" name="Google Shape;470;p23"/>
          <p:cNvSpPr/>
          <p:nvPr/>
        </p:nvSpPr>
        <p:spPr>
          <a:xfrm>
            <a:off x="4201450" y="2801000"/>
            <a:ext cx="722400" cy="20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Submit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23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24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24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24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24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Calendar Page</a:t>
            </a:r>
            <a:endParaRPr b="1">
              <a:solidFill>
                <a:srgbClr val="978B87"/>
              </a:solidFill>
            </a:endParaRPr>
          </a:p>
        </p:txBody>
      </p:sp>
      <p:sp>
        <p:nvSpPr>
          <p:cNvPr id="481" name="Google Shape;481;p24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24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24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4" name="Google Shape;484;p24"/>
          <p:cNvCxnSpPr/>
          <p:nvPr/>
        </p:nvCxnSpPr>
        <p:spPr>
          <a:xfrm flipH="1" rot="10800000">
            <a:off x="2673075" y="2030650"/>
            <a:ext cx="864300" cy="415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85" name="Google Shape;485;p24"/>
          <p:cNvSpPr txBox="1"/>
          <p:nvPr>
            <p:ph type="title"/>
          </p:nvPr>
        </p:nvSpPr>
        <p:spPr>
          <a:xfrm>
            <a:off x="87825" y="20770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 timeline will be on the side so you can see what time each day each event happened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486" name="Google Shape;486;p24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24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24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24"/>
          <p:cNvSpPr txBox="1"/>
          <p:nvPr>
            <p:ph type="title"/>
          </p:nvPr>
        </p:nvSpPr>
        <p:spPr>
          <a:xfrm>
            <a:off x="3473250" y="1110475"/>
            <a:ext cx="2197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960">
                <a:solidFill>
                  <a:srgbClr val="978B87"/>
                </a:solidFill>
              </a:rPr>
              <a:t>October</a:t>
            </a:r>
            <a:endParaRPr b="1" sz="1960">
              <a:solidFill>
                <a:srgbClr val="978B87"/>
              </a:solidFill>
            </a:endParaRPr>
          </a:p>
        </p:txBody>
      </p:sp>
      <p:cxnSp>
        <p:nvCxnSpPr>
          <p:cNvPr id="490" name="Google Shape;490;p24"/>
          <p:cNvCxnSpPr/>
          <p:nvPr/>
        </p:nvCxnSpPr>
        <p:spPr>
          <a:xfrm>
            <a:off x="3885475" y="1738725"/>
            <a:ext cx="0" cy="25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24"/>
          <p:cNvCxnSpPr/>
          <p:nvPr/>
        </p:nvCxnSpPr>
        <p:spPr>
          <a:xfrm>
            <a:off x="5407838" y="1738725"/>
            <a:ext cx="0" cy="25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24"/>
          <p:cNvCxnSpPr/>
          <p:nvPr/>
        </p:nvCxnSpPr>
        <p:spPr>
          <a:xfrm>
            <a:off x="4165775" y="1738725"/>
            <a:ext cx="0" cy="25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24"/>
          <p:cNvCxnSpPr/>
          <p:nvPr/>
        </p:nvCxnSpPr>
        <p:spPr>
          <a:xfrm>
            <a:off x="5061150" y="1738725"/>
            <a:ext cx="0" cy="25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24"/>
          <p:cNvCxnSpPr/>
          <p:nvPr/>
        </p:nvCxnSpPr>
        <p:spPr>
          <a:xfrm>
            <a:off x="4466200" y="1738725"/>
            <a:ext cx="0" cy="25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24"/>
          <p:cNvCxnSpPr/>
          <p:nvPr/>
        </p:nvCxnSpPr>
        <p:spPr>
          <a:xfrm>
            <a:off x="4749900" y="1738725"/>
            <a:ext cx="0" cy="25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4"/>
          <p:cNvSpPr txBox="1"/>
          <p:nvPr>
            <p:ph type="title"/>
          </p:nvPr>
        </p:nvSpPr>
        <p:spPr>
          <a:xfrm>
            <a:off x="3193050" y="14767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78B87"/>
                </a:solidFill>
              </a:rPr>
              <a:t>        Su    M    T    W   Th     F     S</a:t>
            </a:r>
            <a:endParaRPr sz="1200">
              <a:solidFill>
                <a:srgbClr val="978B87"/>
              </a:solidFill>
            </a:endParaRPr>
          </a:p>
        </p:txBody>
      </p:sp>
      <p:sp>
        <p:nvSpPr>
          <p:cNvPr id="497" name="Google Shape;497;p24"/>
          <p:cNvSpPr/>
          <p:nvPr/>
        </p:nvSpPr>
        <p:spPr>
          <a:xfrm>
            <a:off x="3596819" y="1830275"/>
            <a:ext cx="229200" cy="2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24"/>
          <p:cNvSpPr/>
          <p:nvPr/>
        </p:nvSpPr>
        <p:spPr>
          <a:xfrm>
            <a:off x="3901476" y="1982659"/>
            <a:ext cx="229200" cy="2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24"/>
          <p:cNvSpPr/>
          <p:nvPr/>
        </p:nvSpPr>
        <p:spPr>
          <a:xfrm>
            <a:off x="4193128" y="1906475"/>
            <a:ext cx="229200" cy="2070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24"/>
          <p:cNvSpPr/>
          <p:nvPr/>
        </p:nvSpPr>
        <p:spPr>
          <a:xfrm>
            <a:off x="4789438" y="2439875"/>
            <a:ext cx="229200" cy="2070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24"/>
          <p:cNvSpPr/>
          <p:nvPr/>
        </p:nvSpPr>
        <p:spPr>
          <a:xfrm>
            <a:off x="5107528" y="2592275"/>
            <a:ext cx="229200" cy="2070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24"/>
          <p:cNvSpPr/>
          <p:nvPr/>
        </p:nvSpPr>
        <p:spPr>
          <a:xfrm>
            <a:off x="5425619" y="2744675"/>
            <a:ext cx="229200" cy="2070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24"/>
          <p:cNvSpPr/>
          <p:nvPr/>
        </p:nvSpPr>
        <p:spPr>
          <a:xfrm>
            <a:off x="3596819" y="2287475"/>
            <a:ext cx="229200" cy="2070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24"/>
          <p:cNvSpPr/>
          <p:nvPr/>
        </p:nvSpPr>
        <p:spPr>
          <a:xfrm>
            <a:off x="3596819" y="2744675"/>
            <a:ext cx="229200" cy="20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24"/>
          <p:cNvSpPr/>
          <p:nvPr/>
        </p:nvSpPr>
        <p:spPr>
          <a:xfrm>
            <a:off x="3596819" y="2973275"/>
            <a:ext cx="229200" cy="2070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24"/>
          <p:cNvSpPr/>
          <p:nvPr/>
        </p:nvSpPr>
        <p:spPr>
          <a:xfrm>
            <a:off x="3596819" y="3430475"/>
            <a:ext cx="229200" cy="2070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24"/>
          <p:cNvSpPr/>
          <p:nvPr/>
        </p:nvSpPr>
        <p:spPr>
          <a:xfrm>
            <a:off x="3901476" y="2363659"/>
            <a:ext cx="229200" cy="2070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24"/>
          <p:cNvSpPr/>
          <p:nvPr/>
        </p:nvSpPr>
        <p:spPr>
          <a:xfrm>
            <a:off x="3901476" y="2592259"/>
            <a:ext cx="229200" cy="20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24"/>
          <p:cNvSpPr/>
          <p:nvPr/>
        </p:nvSpPr>
        <p:spPr>
          <a:xfrm>
            <a:off x="3901476" y="3201859"/>
            <a:ext cx="229200" cy="2070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24"/>
          <p:cNvSpPr/>
          <p:nvPr/>
        </p:nvSpPr>
        <p:spPr>
          <a:xfrm>
            <a:off x="5425476" y="1906459"/>
            <a:ext cx="229200" cy="207000"/>
          </a:xfrm>
          <a:prstGeom prst="rect">
            <a:avLst/>
          </a:prstGeom>
          <a:solidFill>
            <a:srgbClr val="978B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24"/>
          <p:cNvSpPr/>
          <p:nvPr/>
        </p:nvSpPr>
        <p:spPr>
          <a:xfrm>
            <a:off x="5120676" y="3278059"/>
            <a:ext cx="229200" cy="2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24"/>
          <p:cNvSpPr/>
          <p:nvPr/>
        </p:nvSpPr>
        <p:spPr>
          <a:xfrm>
            <a:off x="5120676" y="2135059"/>
            <a:ext cx="229200" cy="20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24"/>
          <p:cNvSpPr/>
          <p:nvPr/>
        </p:nvSpPr>
        <p:spPr>
          <a:xfrm>
            <a:off x="4802585" y="2973259"/>
            <a:ext cx="229200" cy="2070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24"/>
          <p:cNvSpPr/>
          <p:nvPr/>
        </p:nvSpPr>
        <p:spPr>
          <a:xfrm>
            <a:off x="4511076" y="3354259"/>
            <a:ext cx="229200" cy="2070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24"/>
          <p:cNvSpPr/>
          <p:nvPr/>
        </p:nvSpPr>
        <p:spPr>
          <a:xfrm>
            <a:off x="4802585" y="1830259"/>
            <a:ext cx="229200" cy="207000"/>
          </a:xfrm>
          <a:prstGeom prst="rect">
            <a:avLst/>
          </a:prstGeom>
          <a:solidFill>
            <a:srgbClr val="978B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24"/>
          <p:cNvSpPr/>
          <p:nvPr/>
        </p:nvSpPr>
        <p:spPr>
          <a:xfrm>
            <a:off x="4206276" y="3049459"/>
            <a:ext cx="229200" cy="2070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24"/>
          <p:cNvSpPr txBox="1"/>
          <p:nvPr>
            <p:ph type="title"/>
          </p:nvPr>
        </p:nvSpPr>
        <p:spPr>
          <a:xfrm>
            <a:off x="6006575" y="8351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We will have different views, including a Daily, Weekly, and Monthly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518" name="Google Shape;518;p24"/>
          <p:cNvCxnSpPr>
            <a:stCxn id="517" idx="1"/>
          </p:cNvCxnSpPr>
          <p:nvPr/>
        </p:nvCxnSpPr>
        <p:spPr>
          <a:xfrm flipH="1">
            <a:off x="5407775" y="1149075"/>
            <a:ext cx="598800" cy="39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24"/>
          <p:cNvCxnSpPr/>
          <p:nvPr/>
        </p:nvCxnSpPr>
        <p:spPr>
          <a:xfrm flipH="1" rot="10800000">
            <a:off x="2440450" y="3097450"/>
            <a:ext cx="864300" cy="415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0" name="Google Shape;520;p24"/>
          <p:cNvSpPr txBox="1"/>
          <p:nvPr>
            <p:ph type="title"/>
          </p:nvPr>
        </p:nvSpPr>
        <p:spPr>
          <a:xfrm>
            <a:off x="165800" y="35612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Color coded based on different tags, the stroke timer will be one color, doctor’s appt.s another color etc.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521" name="Google Shape;521;p24"/>
          <p:cNvCxnSpPr/>
          <p:nvPr/>
        </p:nvCxnSpPr>
        <p:spPr>
          <a:xfrm rot="10800000">
            <a:off x="5672600" y="2891275"/>
            <a:ext cx="773400" cy="43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2" name="Google Shape;522;p24"/>
          <p:cNvSpPr txBox="1"/>
          <p:nvPr>
            <p:ph type="title"/>
          </p:nvPr>
        </p:nvSpPr>
        <p:spPr>
          <a:xfrm>
            <a:off x="6349500" y="33542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Color coding allows tracking of trends within symptoms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523" name="Google Shape;523;p24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5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25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25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25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25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Event 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533" name="Google Shape;533;p25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324626" y="3437151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34" name="Google Shape;534;p25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25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Using the calendar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538" name="Google Shape;538;p25"/>
          <p:cNvSpPr/>
          <p:nvPr/>
        </p:nvSpPr>
        <p:spPr>
          <a:xfrm>
            <a:off x="4440550" y="1648850"/>
            <a:ext cx="273900" cy="26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25"/>
          <p:cNvSpPr/>
          <p:nvPr/>
        </p:nvSpPr>
        <p:spPr>
          <a:xfrm>
            <a:off x="4524100" y="1541150"/>
            <a:ext cx="106800" cy="107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0" name="Google Shape;540;p25"/>
          <p:cNvCxnSpPr/>
          <p:nvPr/>
        </p:nvCxnSpPr>
        <p:spPr>
          <a:xfrm flipH="1" rot="10800000">
            <a:off x="2365750" y="1648850"/>
            <a:ext cx="1160100" cy="99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41" name="Google Shape;541;p25"/>
          <p:cNvSpPr txBox="1"/>
          <p:nvPr>
            <p:ph type="title"/>
          </p:nvPr>
        </p:nvSpPr>
        <p:spPr>
          <a:xfrm>
            <a:off x="326300" y="26448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Tags for sorting and searching, as well as trend analysis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542" name="Google Shape;542;p25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25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25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25"/>
          <p:cNvSpPr txBox="1"/>
          <p:nvPr>
            <p:ph type="title"/>
          </p:nvPr>
        </p:nvSpPr>
        <p:spPr>
          <a:xfrm>
            <a:off x="3596075" y="1137950"/>
            <a:ext cx="19365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978B87"/>
                </a:solidFill>
              </a:rPr>
              <a:t>Event Title</a:t>
            </a:r>
            <a:endParaRPr b="1" sz="1950">
              <a:solidFill>
                <a:srgbClr val="978B87"/>
              </a:solidFill>
            </a:endParaRPr>
          </a:p>
        </p:txBody>
      </p:sp>
      <p:sp>
        <p:nvSpPr>
          <p:cNvPr id="546" name="Google Shape;546;p25"/>
          <p:cNvSpPr/>
          <p:nvPr/>
        </p:nvSpPr>
        <p:spPr>
          <a:xfrm>
            <a:off x="3561900" y="1617925"/>
            <a:ext cx="372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25"/>
          <p:cNvSpPr/>
          <p:nvPr/>
        </p:nvSpPr>
        <p:spPr>
          <a:xfrm>
            <a:off x="4019100" y="1617925"/>
            <a:ext cx="372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25"/>
          <p:cNvSpPr/>
          <p:nvPr/>
        </p:nvSpPr>
        <p:spPr>
          <a:xfrm>
            <a:off x="4476300" y="1617925"/>
            <a:ext cx="372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25"/>
          <p:cNvSpPr/>
          <p:nvPr/>
        </p:nvSpPr>
        <p:spPr>
          <a:xfrm>
            <a:off x="4884781" y="1587366"/>
            <a:ext cx="229200" cy="207000"/>
          </a:xfrm>
          <a:prstGeom prst="mathPlus">
            <a:avLst>
              <a:gd fmla="val 23520" name="adj1"/>
            </a:avLst>
          </a:prstGeom>
          <a:solidFill>
            <a:srgbClr val="7E8F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0" name="Google Shape;550;p25"/>
          <p:cNvCxnSpPr/>
          <p:nvPr/>
        </p:nvCxnSpPr>
        <p:spPr>
          <a:xfrm>
            <a:off x="3467650" y="18838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25"/>
          <p:cNvCxnSpPr/>
          <p:nvPr/>
        </p:nvCxnSpPr>
        <p:spPr>
          <a:xfrm>
            <a:off x="3467225" y="23410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25"/>
          <p:cNvCxnSpPr/>
          <p:nvPr/>
        </p:nvCxnSpPr>
        <p:spPr>
          <a:xfrm>
            <a:off x="3467650" y="27982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25"/>
          <p:cNvSpPr txBox="1"/>
          <p:nvPr>
            <p:ph type="title"/>
          </p:nvPr>
        </p:nvSpPr>
        <p:spPr>
          <a:xfrm>
            <a:off x="3415981" y="1837835"/>
            <a:ext cx="19365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Short Description - </a:t>
            </a:r>
            <a:endParaRPr b="1" sz="1450">
              <a:solidFill>
                <a:srgbClr val="978B87"/>
              </a:solidFill>
            </a:endParaRPr>
          </a:p>
        </p:txBody>
      </p:sp>
      <p:sp>
        <p:nvSpPr>
          <p:cNvPr id="554" name="Google Shape;554;p25"/>
          <p:cNvSpPr txBox="1"/>
          <p:nvPr>
            <p:ph type="title"/>
          </p:nvPr>
        </p:nvSpPr>
        <p:spPr>
          <a:xfrm>
            <a:off x="3415981" y="2295035"/>
            <a:ext cx="19365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Date &amp; Time </a:t>
            </a:r>
            <a:r>
              <a:rPr b="1" lang="en" sz="1450">
                <a:solidFill>
                  <a:srgbClr val="978B87"/>
                </a:solidFill>
              </a:rPr>
              <a:t>- </a:t>
            </a:r>
            <a:endParaRPr b="1" sz="1450">
              <a:solidFill>
                <a:srgbClr val="978B87"/>
              </a:solidFill>
            </a:endParaRPr>
          </a:p>
        </p:txBody>
      </p:sp>
      <p:sp>
        <p:nvSpPr>
          <p:cNvPr id="555" name="Google Shape;555;p25"/>
          <p:cNvSpPr txBox="1"/>
          <p:nvPr>
            <p:ph type="title"/>
          </p:nvPr>
        </p:nvSpPr>
        <p:spPr>
          <a:xfrm>
            <a:off x="3415981" y="3255410"/>
            <a:ext cx="19365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Details </a:t>
            </a:r>
            <a:r>
              <a:rPr b="1" lang="en" sz="1450">
                <a:solidFill>
                  <a:srgbClr val="978B87"/>
                </a:solidFill>
              </a:rPr>
              <a:t>- </a:t>
            </a:r>
            <a:endParaRPr b="1" sz="1450">
              <a:solidFill>
                <a:srgbClr val="978B87"/>
              </a:solidFill>
            </a:endParaRPr>
          </a:p>
        </p:txBody>
      </p:sp>
      <p:cxnSp>
        <p:nvCxnSpPr>
          <p:cNvPr id="556" name="Google Shape;556;p25"/>
          <p:cNvCxnSpPr/>
          <p:nvPr/>
        </p:nvCxnSpPr>
        <p:spPr>
          <a:xfrm rot="10800000">
            <a:off x="5352500" y="2520850"/>
            <a:ext cx="1359300" cy="110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57" name="Google Shape;557;p25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25"/>
          <p:cNvSpPr txBox="1"/>
          <p:nvPr>
            <p:ph type="title"/>
          </p:nvPr>
        </p:nvSpPr>
        <p:spPr>
          <a:xfrm>
            <a:off x="6059800" y="272040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Easy to add detail sections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559" name="Google Shape;559;p25"/>
          <p:cNvSpPr txBox="1"/>
          <p:nvPr>
            <p:ph type="title"/>
          </p:nvPr>
        </p:nvSpPr>
        <p:spPr>
          <a:xfrm>
            <a:off x="6162500" y="3844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Suggestions on dropdowns for the details section?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560" name="Google Shape;560;p25"/>
          <p:cNvCxnSpPr/>
          <p:nvPr/>
        </p:nvCxnSpPr>
        <p:spPr>
          <a:xfrm>
            <a:off x="3467650" y="32554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25"/>
          <p:cNvSpPr txBox="1"/>
          <p:nvPr>
            <p:ph type="title"/>
          </p:nvPr>
        </p:nvSpPr>
        <p:spPr>
          <a:xfrm>
            <a:off x="3415981" y="2752235"/>
            <a:ext cx="19365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Location - </a:t>
            </a:r>
            <a:endParaRPr b="1" sz="1450">
              <a:solidFill>
                <a:srgbClr val="978B8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26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26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26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26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960">
                <a:solidFill>
                  <a:srgbClr val="978B87"/>
                </a:solidFill>
              </a:rPr>
              <a:t>Event Page Example</a:t>
            </a:r>
            <a:endParaRPr b="1" sz="1960">
              <a:solidFill>
                <a:srgbClr val="978B87"/>
              </a:solidFill>
            </a:endParaRPr>
          </a:p>
        </p:txBody>
      </p:sp>
      <p:pic>
        <p:nvPicPr>
          <p:cNvPr id="571" name="Google Shape;571;p26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324626" y="3437151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72" name="Google Shape;572;p26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26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26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26"/>
          <p:cNvSpPr txBox="1"/>
          <p:nvPr>
            <p:ph type="title"/>
          </p:nvPr>
        </p:nvSpPr>
        <p:spPr>
          <a:xfrm>
            <a:off x="326300" y="1866150"/>
            <a:ext cx="1635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Using the calendar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576" name="Google Shape;576;p26"/>
          <p:cNvSpPr/>
          <p:nvPr/>
        </p:nvSpPr>
        <p:spPr>
          <a:xfrm>
            <a:off x="4440550" y="1648850"/>
            <a:ext cx="273900" cy="26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26"/>
          <p:cNvSpPr/>
          <p:nvPr/>
        </p:nvSpPr>
        <p:spPr>
          <a:xfrm>
            <a:off x="4524100" y="1541150"/>
            <a:ext cx="106800" cy="107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8" name="Google Shape;578;p26"/>
          <p:cNvCxnSpPr/>
          <p:nvPr/>
        </p:nvCxnSpPr>
        <p:spPr>
          <a:xfrm flipH="1" rot="10800000">
            <a:off x="2388150" y="1815025"/>
            <a:ext cx="1249200" cy="60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79" name="Google Shape;579;p26"/>
          <p:cNvSpPr txBox="1"/>
          <p:nvPr>
            <p:ph type="title"/>
          </p:nvPr>
        </p:nvSpPr>
        <p:spPr>
          <a:xfrm>
            <a:off x="0" y="22950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Tagged for Doctor Appt.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580" name="Google Shape;580;p26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26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26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26"/>
          <p:cNvSpPr txBox="1"/>
          <p:nvPr>
            <p:ph type="title"/>
          </p:nvPr>
        </p:nvSpPr>
        <p:spPr>
          <a:xfrm>
            <a:off x="3596075" y="1137950"/>
            <a:ext cx="19365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978B87"/>
                </a:solidFill>
              </a:rPr>
              <a:t>Doctor’s Appt.</a:t>
            </a:r>
            <a:endParaRPr b="1" sz="1950">
              <a:solidFill>
                <a:srgbClr val="978B87"/>
              </a:solidFill>
            </a:endParaRPr>
          </a:p>
        </p:txBody>
      </p:sp>
      <p:sp>
        <p:nvSpPr>
          <p:cNvPr id="584" name="Google Shape;584;p26"/>
          <p:cNvSpPr/>
          <p:nvPr/>
        </p:nvSpPr>
        <p:spPr>
          <a:xfrm>
            <a:off x="3561900" y="1617925"/>
            <a:ext cx="372300" cy="1596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26"/>
          <p:cNvSpPr/>
          <p:nvPr/>
        </p:nvSpPr>
        <p:spPr>
          <a:xfrm>
            <a:off x="4019100" y="1617925"/>
            <a:ext cx="372300" cy="159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26"/>
          <p:cNvSpPr/>
          <p:nvPr/>
        </p:nvSpPr>
        <p:spPr>
          <a:xfrm>
            <a:off x="4427581" y="1587366"/>
            <a:ext cx="229200" cy="207000"/>
          </a:xfrm>
          <a:prstGeom prst="mathPlus">
            <a:avLst>
              <a:gd fmla="val 23520" name="adj1"/>
            </a:avLst>
          </a:prstGeom>
          <a:solidFill>
            <a:srgbClr val="7E8F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7" name="Google Shape;587;p26"/>
          <p:cNvCxnSpPr/>
          <p:nvPr/>
        </p:nvCxnSpPr>
        <p:spPr>
          <a:xfrm>
            <a:off x="3467650" y="18838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26"/>
          <p:cNvCxnSpPr/>
          <p:nvPr/>
        </p:nvCxnSpPr>
        <p:spPr>
          <a:xfrm>
            <a:off x="3467225" y="23410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26"/>
          <p:cNvCxnSpPr/>
          <p:nvPr/>
        </p:nvCxnSpPr>
        <p:spPr>
          <a:xfrm>
            <a:off x="3467650" y="27982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26"/>
          <p:cNvSpPr txBox="1"/>
          <p:nvPr>
            <p:ph type="title"/>
          </p:nvPr>
        </p:nvSpPr>
        <p:spPr>
          <a:xfrm>
            <a:off x="3415975" y="1837825"/>
            <a:ext cx="2197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Short Description - </a:t>
            </a:r>
            <a:r>
              <a:rPr b="1" lang="en" sz="672">
                <a:solidFill>
                  <a:srgbClr val="978B87"/>
                </a:solidFill>
              </a:rPr>
              <a:t>Appointment with n</a:t>
            </a:r>
            <a:r>
              <a:rPr b="1" lang="en" sz="672">
                <a:solidFill>
                  <a:srgbClr val="978B87"/>
                </a:solidFill>
              </a:rPr>
              <a:t>eurologist for hemiparesis</a:t>
            </a:r>
            <a:endParaRPr b="1" sz="672">
              <a:solidFill>
                <a:srgbClr val="978B87"/>
              </a:solidFill>
            </a:endParaRPr>
          </a:p>
        </p:txBody>
      </p:sp>
      <p:sp>
        <p:nvSpPr>
          <p:cNvPr id="591" name="Google Shape;591;p26"/>
          <p:cNvSpPr txBox="1"/>
          <p:nvPr>
            <p:ph type="title"/>
          </p:nvPr>
        </p:nvSpPr>
        <p:spPr>
          <a:xfrm>
            <a:off x="3415974" y="2295025"/>
            <a:ext cx="22482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105">
                <a:solidFill>
                  <a:srgbClr val="978B87"/>
                </a:solidFill>
              </a:rPr>
              <a:t>Date &amp; Time -</a:t>
            </a:r>
            <a:endParaRPr b="1" sz="1105">
              <a:solidFill>
                <a:srgbClr val="978B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105">
                <a:solidFill>
                  <a:srgbClr val="978B87"/>
                </a:solidFill>
              </a:rPr>
              <a:t>23, October, 2024, 8:30 Am </a:t>
            </a:r>
            <a:endParaRPr b="1" sz="1105">
              <a:solidFill>
                <a:srgbClr val="978B87"/>
              </a:solidFill>
            </a:endParaRPr>
          </a:p>
        </p:txBody>
      </p:sp>
      <p:sp>
        <p:nvSpPr>
          <p:cNvPr id="592" name="Google Shape;592;p26"/>
          <p:cNvSpPr txBox="1"/>
          <p:nvPr>
            <p:ph type="title"/>
          </p:nvPr>
        </p:nvSpPr>
        <p:spPr>
          <a:xfrm>
            <a:off x="3415975" y="3255400"/>
            <a:ext cx="21975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Details -</a:t>
            </a:r>
            <a:endParaRPr b="1" sz="1450">
              <a:solidFill>
                <a:srgbClr val="978B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978B87"/>
                </a:solidFill>
              </a:rPr>
              <a:t>Documents to bring:</a:t>
            </a:r>
            <a:endParaRPr b="1" sz="950">
              <a:solidFill>
                <a:srgbClr val="978B87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978B87"/>
              </a:buClr>
              <a:buSzPct val="100000"/>
              <a:buChar char="-"/>
            </a:pPr>
            <a:r>
              <a:rPr b="1" lang="en" sz="950">
                <a:solidFill>
                  <a:srgbClr val="978B87"/>
                </a:solidFill>
              </a:rPr>
              <a:t>Medical History</a:t>
            </a:r>
            <a:endParaRPr b="1" sz="950">
              <a:solidFill>
                <a:srgbClr val="978B87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978B87"/>
              </a:buClr>
              <a:buSzPct val="100000"/>
              <a:buChar char="-"/>
            </a:pPr>
            <a:r>
              <a:rPr b="1" lang="en" sz="950">
                <a:solidFill>
                  <a:srgbClr val="978B87"/>
                </a:solidFill>
              </a:rPr>
              <a:t>Seizure Log</a:t>
            </a:r>
            <a:endParaRPr b="1" sz="950">
              <a:solidFill>
                <a:srgbClr val="978B87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978B87"/>
              </a:buClr>
              <a:buSzPct val="100000"/>
              <a:buChar char="-"/>
            </a:pPr>
            <a:r>
              <a:rPr b="1" lang="en" sz="950">
                <a:solidFill>
                  <a:srgbClr val="978B87"/>
                </a:solidFill>
              </a:rPr>
              <a:t>Med List</a:t>
            </a:r>
            <a:endParaRPr b="1" sz="950">
              <a:solidFill>
                <a:srgbClr val="978B87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978B87"/>
              </a:buClr>
              <a:buSzPct val="100000"/>
              <a:buChar char="-"/>
            </a:pPr>
            <a:r>
              <a:rPr b="1" lang="en" sz="950">
                <a:solidFill>
                  <a:srgbClr val="978B87"/>
                </a:solidFill>
              </a:rPr>
              <a:t>Migraine/Headache Log</a:t>
            </a:r>
            <a:endParaRPr b="1" sz="950">
              <a:solidFill>
                <a:srgbClr val="978B87"/>
              </a:solidFill>
            </a:endParaRPr>
          </a:p>
        </p:txBody>
      </p:sp>
      <p:sp>
        <p:nvSpPr>
          <p:cNvPr id="593" name="Google Shape;593;p26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26"/>
          <p:cNvSpPr txBox="1"/>
          <p:nvPr>
            <p:ph type="title"/>
          </p:nvPr>
        </p:nvSpPr>
        <p:spPr>
          <a:xfrm>
            <a:off x="6449225" y="1000700"/>
            <a:ext cx="27579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Since the app is offline, you can write the location once and save it. Then choose it from a dropdown menu, or add another.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595" name="Google Shape;595;p26"/>
          <p:cNvCxnSpPr/>
          <p:nvPr/>
        </p:nvCxnSpPr>
        <p:spPr>
          <a:xfrm>
            <a:off x="3467650" y="32554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26"/>
          <p:cNvSpPr txBox="1"/>
          <p:nvPr>
            <p:ph type="title"/>
          </p:nvPr>
        </p:nvSpPr>
        <p:spPr>
          <a:xfrm>
            <a:off x="3415981" y="2752235"/>
            <a:ext cx="19365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Location - </a:t>
            </a:r>
            <a:endParaRPr b="1" sz="1450">
              <a:solidFill>
                <a:srgbClr val="978B87"/>
              </a:solidFill>
            </a:endParaRPr>
          </a:p>
        </p:txBody>
      </p:sp>
      <p:cxnSp>
        <p:nvCxnSpPr>
          <p:cNvPr id="597" name="Google Shape;597;p26"/>
          <p:cNvCxnSpPr/>
          <p:nvPr/>
        </p:nvCxnSpPr>
        <p:spPr>
          <a:xfrm flipH="1" rot="10800000">
            <a:off x="2388050" y="1748900"/>
            <a:ext cx="1726800" cy="105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98" name="Google Shape;598;p26"/>
          <p:cNvSpPr txBox="1"/>
          <p:nvPr>
            <p:ph type="title"/>
          </p:nvPr>
        </p:nvSpPr>
        <p:spPr>
          <a:xfrm>
            <a:off x="0" y="26760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Tagged for the type of Doctor Appt.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3525950" y="3038775"/>
            <a:ext cx="21354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ato"/>
                <a:ea typeface="Lato"/>
                <a:cs typeface="Lato"/>
                <a:sym typeface="Lato"/>
              </a:rPr>
              <a:t>123 Doctor Ave. Gilbert, Arizona, 85233</a:t>
            </a:r>
            <a:endParaRPr sz="85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0" name="Google Shape;600;p26"/>
          <p:cNvCxnSpPr>
            <a:stCxn id="594" idx="1"/>
          </p:cNvCxnSpPr>
          <p:nvPr/>
        </p:nvCxnSpPr>
        <p:spPr>
          <a:xfrm flipH="1">
            <a:off x="5466725" y="1595000"/>
            <a:ext cx="982500" cy="141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26"/>
          <p:cNvCxnSpPr>
            <a:stCxn id="602" idx="1"/>
          </p:cNvCxnSpPr>
          <p:nvPr/>
        </p:nvCxnSpPr>
        <p:spPr>
          <a:xfrm flipH="1">
            <a:off x="5004000" y="3208800"/>
            <a:ext cx="1382100" cy="50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02" name="Google Shape;602;p26"/>
          <p:cNvSpPr txBox="1"/>
          <p:nvPr>
            <p:ph type="title"/>
          </p:nvPr>
        </p:nvSpPr>
        <p:spPr>
          <a:xfrm>
            <a:off x="6386100" y="28948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User can fill this portion in.</a:t>
            </a:r>
            <a:endParaRPr sz="1500">
              <a:solidFill>
                <a:srgbClr val="978B8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7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27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27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p27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27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60">
                <a:solidFill>
                  <a:srgbClr val="978B87"/>
                </a:solidFill>
              </a:rPr>
              <a:t>Seizure Event Page</a:t>
            </a:r>
            <a:endParaRPr b="1" sz="2060">
              <a:solidFill>
                <a:srgbClr val="978B87"/>
              </a:solidFill>
            </a:endParaRPr>
          </a:p>
        </p:txBody>
      </p:sp>
      <p:pic>
        <p:nvPicPr>
          <p:cNvPr id="612" name="Google Shape;612;p27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324626" y="3437151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13" name="Google Shape;613;p27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p27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27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p27"/>
          <p:cNvSpPr txBox="1"/>
          <p:nvPr>
            <p:ph type="title"/>
          </p:nvPr>
        </p:nvSpPr>
        <p:spPr>
          <a:xfrm>
            <a:off x="326300" y="1866150"/>
            <a:ext cx="19365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Using the calendar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617" name="Google Shape;617;p27"/>
          <p:cNvSpPr/>
          <p:nvPr/>
        </p:nvSpPr>
        <p:spPr>
          <a:xfrm>
            <a:off x="4440550" y="1648850"/>
            <a:ext cx="273900" cy="26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27"/>
          <p:cNvSpPr/>
          <p:nvPr/>
        </p:nvSpPr>
        <p:spPr>
          <a:xfrm>
            <a:off x="4524100" y="1541150"/>
            <a:ext cx="106800" cy="107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9" name="Google Shape;619;p27"/>
          <p:cNvCxnSpPr/>
          <p:nvPr/>
        </p:nvCxnSpPr>
        <p:spPr>
          <a:xfrm flipH="1" rot="10800000">
            <a:off x="2365750" y="1648850"/>
            <a:ext cx="1160100" cy="99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20" name="Google Shape;620;p27"/>
          <p:cNvSpPr txBox="1"/>
          <p:nvPr>
            <p:ph type="title"/>
          </p:nvPr>
        </p:nvSpPr>
        <p:spPr>
          <a:xfrm>
            <a:off x="326300" y="26448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Automatically tagged as a seizure and added to calendar.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621" name="Google Shape;621;p27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27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27"/>
          <p:cNvSpPr txBox="1"/>
          <p:nvPr>
            <p:ph type="title"/>
          </p:nvPr>
        </p:nvSpPr>
        <p:spPr>
          <a:xfrm>
            <a:off x="3596075" y="1137950"/>
            <a:ext cx="19365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978B87"/>
                </a:solidFill>
              </a:rPr>
              <a:t>Seizure</a:t>
            </a:r>
            <a:endParaRPr b="1" sz="1950">
              <a:solidFill>
                <a:srgbClr val="978B87"/>
              </a:solidFill>
            </a:endParaRPr>
          </a:p>
        </p:txBody>
      </p:sp>
      <p:sp>
        <p:nvSpPr>
          <p:cNvPr id="625" name="Google Shape;625;p27"/>
          <p:cNvSpPr/>
          <p:nvPr/>
        </p:nvSpPr>
        <p:spPr>
          <a:xfrm>
            <a:off x="3561900" y="1617925"/>
            <a:ext cx="372300" cy="1596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27"/>
          <p:cNvSpPr/>
          <p:nvPr/>
        </p:nvSpPr>
        <p:spPr>
          <a:xfrm>
            <a:off x="4019100" y="1617925"/>
            <a:ext cx="372300" cy="159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27"/>
          <p:cNvSpPr/>
          <p:nvPr/>
        </p:nvSpPr>
        <p:spPr>
          <a:xfrm>
            <a:off x="4476300" y="1617925"/>
            <a:ext cx="372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27"/>
          <p:cNvSpPr/>
          <p:nvPr/>
        </p:nvSpPr>
        <p:spPr>
          <a:xfrm>
            <a:off x="4884781" y="1587366"/>
            <a:ext cx="229200" cy="207000"/>
          </a:xfrm>
          <a:prstGeom prst="mathPlus">
            <a:avLst>
              <a:gd fmla="val 23520" name="adj1"/>
            </a:avLst>
          </a:prstGeom>
          <a:solidFill>
            <a:srgbClr val="7E8F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9" name="Google Shape;629;p27"/>
          <p:cNvCxnSpPr/>
          <p:nvPr/>
        </p:nvCxnSpPr>
        <p:spPr>
          <a:xfrm>
            <a:off x="3467650" y="18838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27"/>
          <p:cNvCxnSpPr/>
          <p:nvPr/>
        </p:nvCxnSpPr>
        <p:spPr>
          <a:xfrm>
            <a:off x="3467225" y="23410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27"/>
          <p:cNvCxnSpPr/>
          <p:nvPr/>
        </p:nvCxnSpPr>
        <p:spPr>
          <a:xfrm>
            <a:off x="3467650" y="27982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27"/>
          <p:cNvSpPr txBox="1"/>
          <p:nvPr>
            <p:ph type="title"/>
          </p:nvPr>
        </p:nvSpPr>
        <p:spPr>
          <a:xfrm>
            <a:off x="3415981" y="1837835"/>
            <a:ext cx="19365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Short Description - Morning Seizure</a:t>
            </a:r>
            <a:endParaRPr b="1" sz="1450">
              <a:solidFill>
                <a:srgbClr val="978B87"/>
              </a:solidFill>
            </a:endParaRPr>
          </a:p>
        </p:txBody>
      </p:sp>
      <p:sp>
        <p:nvSpPr>
          <p:cNvPr id="633" name="Google Shape;633;p27"/>
          <p:cNvSpPr txBox="1"/>
          <p:nvPr>
            <p:ph type="title"/>
          </p:nvPr>
        </p:nvSpPr>
        <p:spPr>
          <a:xfrm>
            <a:off x="3415981" y="2295035"/>
            <a:ext cx="19365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Date &amp; Time - 8:44 Am, 10/22/2024</a:t>
            </a:r>
            <a:endParaRPr b="1" sz="1450">
              <a:solidFill>
                <a:srgbClr val="978B87"/>
              </a:solidFill>
            </a:endParaRPr>
          </a:p>
        </p:txBody>
      </p:sp>
      <p:sp>
        <p:nvSpPr>
          <p:cNvPr id="634" name="Google Shape;634;p27"/>
          <p:cNvSpPr txBox="1"/>
          <p:nvPr>
            <p:ph type="title"/>
          </p:nvPr>
        </p:nvSpPr>
        <p:spPr>
          <a:xfrm>
            <a:off x="3415975" y="3102975"/>
            <a:ext cx="21942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Details - </a:t>
            </a:r>
            <a:endParaRPr b="1" sz="1450">
              <a:solidFill>
                <a:srgbClr val="978B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94">
                <a:solidFill>
                  <a:srgbClr val="978B87"/>
                </a:solidFill>
              </a:rPr>
              <a:t>Do you feel confused or tired now - </a:t>
            </a:r>
            <a:endParaRPr b="1" sz="894">
              <a:solidFill>
                <a:srgbClr val="978B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94">
                <a:solidFill>
                  <a:srgbClr val="978B87"/>
                </a:solidFill>
              </a:rPr>
              <a:t>Are you experiencing any pain or injury from the seizure - </a:t>
            </a:r>
            <a:endParaRPr b="1" sz="894">
              <a:solidFill>
                <a:srgbClr val="978B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94">
                <a:solidFill>
                  <a:srgbClr val="978B87"/>
                </a:solidFill>
              </a:rPr>
              <a:t>Are you having trouble with vision or speaking - </a:t>
            </a:r>
            <a:endParaRPr b="1" sz="894">
              <a:solidFill>
                <a:srgbClr val="978B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94">
                <a:solidFill>
                  <a:srgbClr val="978B87"/>
                </a:solidFill>
              </a:rPr>
              <a:t>How long did it take to fully recover - </a:t>
            </a:r>
            <a:endParaRPr b="1" sz="894">
              <a:solidFill>
                <a:srgbClr val="978B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94">
              <a:solidFill>
                <a:srgbClr val="978B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94">
              <a:solidFill>
                <a:srgbClr val="978B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978B87"/>
              </a:solidFill>
            </a:endParaRPr>
          </a:p>
        </p:txBody>
      </p:sp>
      <p:sp>
        <p:nvSpPr>
          <p:cNvPr id="635" name="Google Shape;635;p27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27"/>
          <p:cNvSpPr txBox="1"/>
          <p:nvPr>
            <p:ph type="title"/>
          </p:nvPr>
        </p:nvSpPr>
        <p:spPr>
          <a:xfrm>
            <a:off x="6162500" y="3844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Suggestions on dropdowns?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637" name="Google Shape;637;p27"/>
          <p:cNvCxnSpPr/>
          <p:nvPr/>
        </p:nvCxnSpPr>
        <p:spPr>
          <a:xfrm>
            <a:off x="3467650" y="3103000"/>
            <a:ext cx="21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27"/>
          <p:cNvSpPr txBox="1"/>
          <p:nvPr>
            <p:ph type="title"/>
          </p:nvPr>
        </p:nvSpPr>
        <p:spPr>
          <a:xfrm>
            <a:off x="3415981" y="2752235"/>
            <a:ext cx="19365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978B87"/>
                </a:solidFill>
              </a:rPr>
              <a:t>Duration </a:t>
            </a:r>
            <a:r>
              <a:rPr b="1" lang="en" sz="1450">
                <a:solidFill>
                  <a:srgbClr val="978B87"/>
                </a:solidFill>
              </a:rPr>
              <a:t>- 02:42</a:t>
            </a:r>
            <a:endParaRPr b="1" sz="1450">
              <a:solidFill>
                <a:srgbClr val="978B87"/>
              </a:solidFill>
            </a:endParaRPr>
          </a:p>
        </p:txBody>
      </p:sp>
      <p:cxnSp>
        <p:nvCxnSpPr>
          <p:cNvPr id="639" name="Google Shape;639;p27"/>
          <p:cNvCxnSpPr>
            <a:stCxn id="640" idx="1"/>
            <a:endCxn id="626" idx="3"/>
          </p:cNvCxnSpPr>
          <p:nvPr/>
        </p:nvCxnSpPr>
        <p:spPr>
          <a:xfrm flipH="1">
            <a:off x="4391450" y="1552200"/>
            <a:ext cx="1673100" cy="14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40" name="Google Shape;640;p27"/>
          <p:cNvSpPr txBox="1"/>
          <p:nvPr>
            <p:ph type="title"/>
          </p:nvPr>
        </p:nvSpPr>
        <p:spPr>
          <a:xfrm>
            <a:off x="6064550" y="12382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Automatically tagged as what portion of day it occurred (Morning, afternoon, night)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641" name="Google Shape;641;p27"/>
          <p:cNvCxnSpPr/>
          <p:nvPr/>
        </p:nvCxnSpPr>
        <p:spPr>
          <a:xfrm rot="10800000">
            <a:off x="5305150" y="2160200"/>
            <a:ext cx="1028700" cy="24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42" name="Google Shape;642;p27"/>
          <p:cNvCxnSpPr/>
          <p:nvPr/>
        </p:nvCxnSpPr>
        <p:spPr>
          <a:xfrm flipH="1">
            <a:off x="5352550" y="2454175"/>
            <a:ext cx="996000" cy="7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27"/>
          <p:cNvCxnSpPr/>
          <p:nvPr/>
        </p:nvCxnSpPr>
        <p:spPr>
          <a:xfrm flipH="1">
            <a:off x="5240500" y="2498275"/>
            <a:ext cx="1130100" cy="458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44" name="Google Shape;644;p27"/>
          <p:cNvSpPr txBox="1"/>
          <p:nvPr>
            <p:ph type="title"/>
          </p:nvPr>
        </p:nvSpPr>
        <p:spPr>
          <a:xfrm>
            <a:off x="6275700" y="20920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Automatically filled based on the seizure timer information.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645" name="Google Shape;645;p27"/>
          <p:cNvSpPr txBox="1"/>
          <p:nvPr>
            <p:ph type="title"/>
          </p:nvPr>
        </p:nvSpPr>
        <p:spPr>
          <a:xfrm>
            <a:off x="326300" y="386100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Automatic questions put into details.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646" name="Google Shape;646;p27"/>
          <p:cNvCxnSpPr/>
          <p:nvPr/>
        </p:nvCxnSpPr>
        <p:spPr>
          <a:xfrm flipH="1" rot="10800000">
            <a:off x="2527675" y="3196400"/>
            <a:ext cx="1028700" cy="70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8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28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28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28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28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Articles</a:t>
            </a:r>
            <a:r>
              <a:rPr b="1" lang="en">
                <a:solidFill>
                  <a:srgbClr val="978B87"/>
                </a:solidFill>
              </a:rPr>
              <a:t> 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656" name="Google Shape;65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9222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57" name="Google Shape;657;p28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28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28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28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Once articles page is accessed, be able to search for any relevant articles based on your search.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28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28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p28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28"/>
          <p:cNvSpPr/>
          <p:nvPr/>
        </p:nvSpPr>
        <p:spPr>
          <a:xfrm>
            <a:off x="364300" y="2673900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Read Articles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6" name="Google Shape;6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2943325"/>
            <a:ext cx="685550" cy="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837" y="2885900"/>
            <a:ext cx="2184325" cy="137821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8"/>
          <p:cNvSpPr/>
          <p:nvPr/>
        </p:nvSpPr>
        <p:spPr>
          <a:xfrm>
            <a:off x="3496800" y="1209100"/>
            <a:ext cx="2150400" cy="328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28"/>
          <p:cNvSpPr/>
          <p:nvPr/>
        </p:nvSpPr>
        <p:spPr>
          <a:xfrm>
            <a:off x="5372325" y="1319650"/>
            <a:ext cx="229200" cy="1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0" name="Google Shape;670;p28"/>
          <p:cNvCxnSpPr/>
          <p:nvPr/>
        </p:nvCxnSpPr>
        <p:spPr>
          <a:xfrm flipH="1">
            <a:off x="3579825" y="1248675"/>
            <a:ext cx="2100" cy="237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28"/>
          <p:cNvSpPr txBox="1"/>
          <p:nvPr/>
        </p:nvSpPr>
        <p:spPr>
          <a:xfrm>
            <a:off x="3496800" y="120910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Search</a:t>
            </a:r>
            <a:endParaRPr sz="13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2" name="Google Shape;6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6800" y="1580000"/>
            <a:ext cx="285750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28"/>
          <p:cNvCxnSpPr/>
          <p:nvPr/>
        </p:nvCxnSpPr>
        <p:spPr>
          <a:xfrm rot="10800000">
            <a:off x="5279250" y="1731675"/>
            <a:ext cx="1450200" cy="20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74" name="Google Shape;674;p28"/>
          <p:cNvSpPr txBox="1"/>
          <p:nvPr>
            <p:ph type="title"/>
          </p:nvPr>
        </p:nvSpPr>
        <p:spPr>
          <a:xfrm>
            <a:off x="6418050" y="184227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Recent searches </a:t>
            </a:r>
            <a:endParaRPr sz="1500">
              <a:solidFill>
                <a:srgbClr val="978B87"/>
              </a:solidFill>
            </a:endParaRPr>
          </a:p>
        </p:txBody>
      </p:sp>
      <p:pic>
        <p:nvPicPr>
          <p:cNvPr id="675" name="Google Shape;6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6800" y="1884800"/>
            <a:ext cx="2857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28"/>
          <p:cNvSpPr txBox="1"/>
          <p:nvPr/>
        </p:nvSpPr>
        <p:spPr>
          <a:xfrm>
            <a:off x="3712175" y="156800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Seizures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28"/>
          <p:cNvSpPr txBox="1"/>
          <p:nvPr/>
        </p:nvSpPr>
        <p:spPr>
          <a:xfrm>
            <a:off x="3712175" y="1872800"/>
            <a:ext cx="1130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Headaches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9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p29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29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29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Articles Page Ctd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687" name="Google Shape;687;p29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9222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88" name="Google Shape;688;p29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29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29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29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Once articles page is accessed, be able to search for any relevant articles based on your search.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692" name="Google Shape;692;p29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29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29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29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29"/>
          <p:cNvSpPr/>
          <p:nvPr/>
        </p:nvSpPr>
        <p:spPr>
          <a:xfrm>
            <a:off x="364300" y="2673900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Read Articles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7" name="Google Shape;6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2943325"/>
            <a:ext cx="685550" cy="6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9"/>
          <p:cNvSpPr/>
          <p:nvPr/>
        </p:nvSpPr>
        <p:spPr>
          <a:xfrm>
            <a:off x="3496800" y="1209100"/>
            <a:ext cx="2150400" cy="328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p29"/>
          <p:cNvSpPr/>
          <p:nvPr/>
        </p:nvSpPr>
        <p:spPr>
          <a:xfrm>
            <a:off x="5372325" y="1319650"/>
            <a:ext cx="229200" cy="1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29"/>
          <p:cNvSpPr txBox="1"/>
          <p:nvPr/>
        </p:nvSpPr>
        <p:spPr>
          <a:xfrm>
            <a:off x="3496800" y="120910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Seizures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29"/>
          <p:cNvSpPr txBox="1"/>
          <p:nvPr>
            <p:ph type="title"/>
          </p:nvPr>
        </p:nvSpPr>
        <p:spPr>
          <a:xfrm>
            <a:off x="6465275" y="19258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Displays all relevant articles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702" name="Google Shape;702;p29"/>
          <p:cNvSpPr txBox="1"/>
          <p:nvPr/>
        </p:nvSpPr>
        <p:spPr>
          <a:xfrm>
            <a:off x="3481950" y="1546600"/>
            <a:ext cx="2179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 Results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29"/>
          <p:cNvSpPr/>
          <p:nvPr/>
        </p:nvSpPr>
        <p:spPr>
          <a:xfrm>
            <a:off x="3484600" y="182202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4" name="Google Shape;704;p29"/>
          <p:cNvSpPr/>
          <p:nvPr/>
        </p:nvSpPr>
        <p:spPr>
          <a:xfrm>
            <a:off x="3484600" y="210057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29"/>
          <p:cNvSpPr/>
          <p:nvPr/>
        </p:nvSpPr>
        <p:spPr>
          <a:xfrm>
            <a:off x="3484600" y="2384538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p29"/>
          <p:cNvSpPr/>
          <p:nvPr/>
        </p:nvSpPr>
        <p:spPr>
          <a:xfrm>
            <a:off x="3482100" y="266852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29"/>
          <p:cNvSpPr/>
          <p:nvPr/>
        </p:nvSpPr>
        <p:spPr>
          <a:xfrm>
            <a:off x="3482100" y="294692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29"/>
          <p:cNvSpPr/>
          <p:nvPr/>
        </p:nvSpPr>
        <p:spPr>
          <a:xfrm>
            <a:off x="3484600" y="3215600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29"/>
          <p:cNvSpPr/>
          <p:nvPr/>
        </p:nvSpPr>
        <p:spPr>
          <a:xfrm>
            <a:off x="3482100" y="349957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29"/>
          <p:cNvSpPr/>
          <p:nvPr/>
        </p:nvSpPr>
        <p:spPr>
          <a:xfrm>
            <a:off x="3484600" y="3773113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29"/>
          <p:cNvSpPr txBox="1"/>
          <p:nvPr/>
        </p:nvSpPr>
        <p:spPr>
          <a:xfrm>
            <a:off x="3416575" y="172943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Article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29"/>
          <p:cNvSpPr txBox="1"/>
          <p:nvPr/>
        </p:nvSpPr>
        <p:spPr>
          <a:xfrm>
            <a:off x="3416575" y="184227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29"/>
          <p:cNvSpPr txBox="1"/>
          <p:nvPr/>
        </p:nvSpPr>
        <p:spPr>
          <a:xfrm>
            <a:off x="3412925" y="202158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Article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29"/>
          <p:cNvSpPr txBox="1"/>
          <p:nvPr/>
        </p:nvSpPr>
        <p:spPr>
          <a:xfrm>
            <a:off x="3412925" y="213442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29"/>
          <p:cNvSpPr txBox="1"/>
          <p:nvPr/>
        </p:nvSpPr>
        <p:spPr>
          <a:xfrm>
            <a:off x="3416575" y="230285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Article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29"/>
          <p:cNvSpPr txBox="1"/>
          <p:nvPr/>
        </p:nvSpPr>
        <p:spPr>
          <a:xfrm>
            <a:off x="3416575" y="2415688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29"/>
          <p:cNvSpPr txBox="1"/>
          <p:nvPr/>
        </p:nvSpPr>
        <p:spPr>
          <a:xfrm>
            <a:off x="3412925" y="259908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Article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29"/>
          <p:cNvSpPr txBox="1"/>
          <p:nvPr/>
        </p:nvSpPr>
        <p:spPr>
          <a:xfrm>
            <a:off x="3412925" y="271192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29"/>
          <p:cNvSpPr txBox="1"/>
          <p:nvPr/>
        </p:nvSpPr>
        <p:spPr>
          <a:xfrm>
            <a:off x="3416575" y="286043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Article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0" name="Google Shape;720;p29"/>
          <p:cNvSpPr txBox="1"/>
          <p:nvPr/>
        </p:nvSpPr>
        <p:spPr>
          <a:xfrm>
            <a:off x="3416575" y="297327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29"/>
          <p:cNvSpPr txBox="1"/>
          <p:nvPr/>
        </p:nvSpPr>
        <p:spPr>
          <a:xfrm>
            <a:off x="3432850" y="312968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Article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29"/>
          <p:cNvSpPr txBox="1"/>
          <p:nvPr/>
        </p:nvSpPr>
        <p:spPr>
          <a:xfrm>
            <a:off x="3432850" y="324252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29"/>
          <p:cNvSpPr txBox="1"/>
          <p:nvPr/>
        </p:nvSpPr>
        <p:spPr>
          <a:xfrm>
            <a:off x="3432850" y="341795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Article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29"/>
          <p:cNvSpPr txBox="1"/>
          <p:nvPr/>
        </p:nvSpPr>
        <p:spPr>
          <a:xfrm>
            <a:off x="3432850" y="3530788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5" name="Google Shape;725;p29"/>
          <p:cNvSpPr txBox="1"/>
          <p:nvPr/>
        </p:nvSpPr>
        <p:spPr>
          <a:xfrm>
            <a:off x="3432850" y="369690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Article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29"/>
          <p:cNvSpPr txBox="1"/>
          <p:nvPr/>
        </p:nvSpPr>
        <p:spPr>
          <a:xfrm>
            <a:off x="3432850" y="3809738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29"/>
          <p:cNvSpPr txBox="1"/>
          <p:nvPr/>
        </p:nvSpPr>
        <p:spPr>
          <a:xfrm>
            <a:off x="3412925" y="396508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Article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29"/>
          <p:cNvSpPr txBox="1"/>
          <p:nvPr/>
        </p:nvSpPr>
        <p:spPr>
          <a:xfrm>
            <a:off x="3412925" y="407792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29"/>
          <p:cNvSpPr/>
          <p:nvPr/>
        </p:nvSpPr>
        <p:spPr>
          <a:xfrm>
            <a:off x="3495375" y="4264125"/>
            <a:ext cx="6348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0" name="Google Shape;730;p29"/>
          <p:cNvCxnSpPr/>
          <p:nvPr/>
        </p:nvCxnSpPr>
        <p:spPr>
          <a:xfrm flipH="1">
            <a:off x="4489350" y="2218800"/>
            <a:ext cx="2069400" cy="40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31" name="Google Shape;731;p29"/>
          <p:cNvSpPr txBox="1"/>
          <p:nvPr>
            <p:ph type="title"/>
          </p:nvPr>
        </p:nvSpPr>
        <p:spPr>
          <a:xfrm>
            <a:off x="6058750" y="349957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User vs Resources Account, how will the articles differ?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732" name="Google Shape;732;p29"/>
          <p:cNvSpPr txBox="1"/>
          <p:nvPr>
            <p:ph type="title"/>
          </p:nvPr>
        </p:nvSpPr>
        <p:spPr>
          <a:xfrm>
            <a:off x="6058750" y="4077925"/>
            <a:ext cx="27579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Should there be different articles for different account types?</a:t>
            </a:r>
            <a:endParaRPr sz="1500">
              <a:solidFill>
                <a:srgbClr val="978B8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0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8" name="Google Shape;738;p30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9" name="Google Shape;739;p30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0" name="Google Shape;740;p30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30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Videos</a:t>
            </a:r>
            <a:r>
              <a:rPr b="1" lang="en">
                <a:solidFill>
                  <a:srgbClr val="978B87"/>
                </a:solidFill>
              </a:rPr>
              <a:t> 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742" name="Google Shape;742;p30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9222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43" name="Google Shape;743;p30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4" name="Google Shape;744;p30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30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30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Once videos page is accessed, be able to search for any relevant videos based on your search.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747" name="Google Shape;747;p30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8" name="Google Shape;748;p30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30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30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1" name="Google Shape;7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837" y="2885900"/>
            <a:ext cx="2184325" cy="137821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0"/>
          <p:cNvSpPr/>
          <p:nvPr/>
        </p:nvSpPr>
        <p:spPr>
          <a:xfrm>
            <a:off x="3496800" y="1209100"/>
            <a:ext cx="2150400" cy="328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30"/>
          <p:cNvSpPr/>
          <p:nvPr/>
        </p:nvSpPr>
        <p:spPr>
          <a:xfrm>
            <a:off x="5372325" y="1319650"/>
            <a:ext cx="229200" cy="1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4" name="Google Shape;754;p30"/>
          <p:cNvCxnSpPr/>
          <p:nvPr/>
        </p:nvCxnSpPr>
        <p:spPr>
          <a:xfrm flipH="1">
            <a:off x="3579825" y="1248675"/>
            <a:ext cx="2100" cy="237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30"/>
          <p:cNvSpPr txBox="1"/>
          <p:nvPr/>
        </p:nvSpPr>
        <p:spPr>
          <a:xfrm>
            <a:off x="3496800" y="120910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Search</a:t>
            </a:r>
            <a:endParaRPr sz="13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6" name="Google Shape;75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6800" y="1580000"/>
            <a:ext cx="285750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7" name="Google Shape;757;p30"/>
          <p:cNvCxnSpPr/>
          <p:nvPr/>
        </p:nvCxnSpPr>
        <p:spPr>
          <a:xfrm rot="10800000">
            <a:off x="5279250" y="1731675"/>
            <a:ext cx="1450200" cy="20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58" name="Google Shape;758;p30"/>
          <p:cNvSpPr txBox="1"/>
          <p:nvPr>
            <p:ph type="title"/>
          </p:nvPr>
        </p:nvSpPr>
        <p:spPr>
          <a:xfrm>
            <a:off x="6418050" y="184227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Recent searches </a:t>
            </a:r>
            <a:endParaRPr sz="1500">
              <a:solidFill>
                <a:srgbClr val="978B87"/>
              </a:solidFill>
            </a:endParaRPr>
          </a:p>
        </p:txBody>
      </p:sp>
      <p:pic>
        <p:nvPicPr>
          <p:cNvPr id="759" name="Google Shape;7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6800" y="1884800"/>
            <a:ext cx="2857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0"/>
          <p:cNvSpPr txBox="1"/>
          <p:nvPr/>
        </p:nvSpPr>
        <p:spPr>
          <a:xfrm>
            <a:off x="3712175" y="156800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Seizures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1" name="Google Shape;761;p30"/>
          <p:cNvSpPr txBox="1"/>
          <p:nvPr/>
        </p:nvSpPr>
        <p:spPr>
          <a:xfrm>
            <a:off x="3712175" y="1872800"/>
            <a:ext cx="1130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Headaches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2" name="Google Shape;762;p30"/>
          <p:cNvSpPr/>
          <p:nvPr/>
        </p:nvSpPr>
        <p:spPr>
          <a:xfrm>
            <a:off x="360525" y="2673888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Watch Videos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3" name="Google Shape;76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375" y="2996400"/>
            <a:ext cx="532076" cy="595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1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9" name="Google Shape;769;p31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0" name="Google Shape;770;p31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31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2" name="Google Shape;772;p31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Videos</a:t>
            </a:r>
            <a:r>
              <a:rPr b="1" lang="en">
                <a:solidFill>
                  <a:srgbClr val="978B87"/>
                </a:solidFill>
              </a:rPr>
              <a:t> Page Ctd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773" name="Google Shape;773;p31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9222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74" name="Google Shape;774;p31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5" name="Google Shape;775;p31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6" name="Google Shape;776;p31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7" name="Google Shape;777;p31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Once videos page is accessed, be able to search for any relevant videos based on your search.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778" name="Google Shape;778;p31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9" name="Google Shape;779;p31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0" name="Google Shape;780;p31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1" name="Google Shape;781;p31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31"/>
          <p:cNvSpPr/>
          <p:nvPr/>
        </p:nvSpPr>
        <p:spPr>
          <a:xfrm>
            <a:off x="364300" y="2673900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Read Articles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3" name="Google Shape;7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2943325"/>
            <a:ext cx="685550" cy="6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31"/>
          <p:cNvSpPr/>
          <p:nvPr/>
        </p:nvSpPr>
        <p:spPr>
          <a:xfrm>
            <a:off x="3496800" y="1209100"/>
            <a:ext cx="2150400" cy="328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31"/>
          <p:cNvSpPr/>
          <p:nvPr/>
        </p:nvSpPr>
        <p:spPr>
          <a:xfrm>
            <a:off x="5372325" y="1319650"/>
            <a:ext cx="229200" cy="1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31"/>
          <p:cNvSpPr txBox="1"/>
          <p:nvPr/>
        </p:nvSpPr>
        <p:spPr>
          <a:xfrm>
            <a:off x="3496800" y="120910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Seizures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7" name="Google Shape;787;p31"/>
          <p:cNvSpPr txBox="1"/>
          <p:nvPr>
            <p:ph type="title"/>
          </p:nvPr>
        </p:nvSpPr>
        <p:spPr>
          <a:xfrm>
            <a:off x="6465275" y="19258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Displays all relevant videos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788" name="Google Shape;788;p31"/>
          <p:cNvSpPr txBox="1"/>
          <p:nvPr/>
        </p:nvSpPr>
        <p:spPr>
          <a:xfrm>
            <a:off x="3481950" y="1546600"/>
            <a:ext cx="2179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 Results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9" name="Google Shape;789;p31"/>
          <p:cNvSpPr/>
          <p:nvPr/>
        </p:nvSpPr>
        <p:spPr>
          <a:xfrm>
            <a:off x="3484600" y="182202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0" name="Google Shape;790;p31"/>
          <p:cNvSpPr/>
          <p:nvPr/>
        </p:nvSpPr>
        <p:spPr>
          <a:xfrm>
            <a:off x="3484600" y="210057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1" name="Google Shape;791;p31"/>
          <p:cNvSpPr/>
          <p:nvPr/>
        </p:nvSpPr>
        <p:spPr>
          <a:xfrm>
            <a:off x="3484600" y="2384538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2" name="Google Shape;792;p31"/>
          <p:cNvSpPr/>
          <p:nvPr/>
        </p:nvSpPr>
        <p:spPr>
          <a:xfrm>
            <a:off x="3482100" y="266852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31"/>
          <p:cNvSpPr/>
          <p:nvPr/>
        </p:nvSpPr>
        <p:spPr>
          <a:xfrm>
            <a:off x="3482100" y="294692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31"/>
          <p:cNvSpPr/>
          <p:nvPr/>
        </p:nvSpPr>
        <p:spPr>
          <a:xfrm>
            <a:off x="3484600" y="3215600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31"/>
          <p:cNvSpPr/>
          <p:nvPr/>
        </p:nvSpPr>
        <p:spPr>
          <a:xfrm>
            <a:off x="3482100" y="3499575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31"/>
          <p:cNvSpPr/>
          <p:nvPr/>
        </p:nvSpPr>
        <p:spPr>
          <a:xfrm>
            <a:off x="3484600" y="3773113"/>
            <a:ext cx="2179800" cy="2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31"/>
          <p:cNvSpPr txBox="1"/>
          <p:nvPr/>
        </p:nvSpPr>
        <p:spPr>
          <a:xfrm>
            <a:off x="3416575" y="172943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</a:t>
            </a: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8" name="Google Shape;798;p31"/>
          <p:cNvSpPr txBox="1"/>
          <p:nvPr/>
        </p:nvSpPr>
        <p:spPr>
          <a:xfrm>
            <a:off x="3416575" y="184227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9" name="Google Shape;799;p31"/>
          <p:cNvSpPr txBox="1"/>
          <p:nvPr/>
        </p:nvSpPr>
        <p:spPr>
          <a:xfrm>
            <a:off x="3412925" y="202158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31"/>
          <p:cNvSpPr txBox="1"/>
          <p:nvPr/>
        </p:nvSpPr>
        <p:spPr>
          <a:xfrm>
            <a:off x="3412925" y="213442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1" name="Google Shape;801;p31"/>
          <p:cNvSpPr txBox="1"/>
          <p:nvPr/>
        </p:nvSpPr>
        <p:spPr>
          <a:xfrm>
            <a:off x="3416575" y="230285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2" name="Google Shape;802;p31"/>
          <p:cNvSpPr txBox="1"/>
          <p:nvPr/>
        </p:nvSpPr>
        <p:spPr>
          <a:xfrm>
            <a:off x="3416575" y="2415688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3" name="Google Shape;803;p31"/>
          <p:cNvSpPr txBox="1"/>
          <p:nvPr/>
        </p:nvSpPr>
        <p:spPr>
          <a:xfrm>
            <a:off x="3412925" y="259908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4" name="Google Shape;804;p31"/>
          <p:cNvSpPr txBox="1"/>
          <p:nvPr/>
        </p:nvSpPr>
        <p:spPr>
          <a:xfrm>
            <a:off x="3412925" y="271192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5" name="Google Shape;805;p31"/>
          <p:cNvSpPr txBox="1"/>
          <p:nvPr/>
        </p:nvSpPr>
        <p:spPr>
          <a:xfrm>
            <a:off x="3416575" y="286043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6" name="Google Shape;806;p31"/>
          <p:cNvSpPr txBox="1"/>
          <p:nvPr/>
        </p:nvSpPr>
        <p:spPr>
          <a:xfrm>
            <a:off x="3416575" y="297327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7" name="Google Shape;807;p31"/>
          <p:cNvSpPr txBox="1"/>
          <p:nvPr/>
        </p:nvSpPr>
        <p:spPr>
          <a:xfrm>
            <a:off x="3432850" y="312968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31"/>
          <p:cNvSpPr txBox="1"/>
          <p:nvPr/>
        </p:nvSpPr>
        <p:spPr>
          <a:xfrm>
            <a:off x="3432850" y="324252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9" name="Google Shape;809;p31"/>
          <p:cNvSpPr txBox="1"/>
          <p:nvPr/>
        </p:nvSpPr>
        <p:spPr>
          <a:xfrm>
            <a:off x="3432850" y="341795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p31"/>
          <p:cNvSpPr txBox="1"/>
          <p:nvPr/>
        </p:nvSpPr>
        <p:spPr>
          <a:xfrm>
            <a:off x="3432850" y="3530788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p31"/>
          <p:cNvSpPr txBox="1"/>
          <p:nvPr/>
        </p:nvSpPr>
        <p:spPr>
          <a:xfrm>
            <a:off x="3432850" y="3696900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p31"/>
          <p:cNvSpPr txBox="1"/>
          <p:nvPr/>
        </p:nvSpPr>
        <p:spPr>
          <a:xfrm>
            <a:off x="3432850" y="3809738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3" name="Google Shape;813;p31"/>
          <p:cNvSpPr txBox="1"/>
          <p:nvPr/>
        </p:nvSpPr>
        <p:spPr>
          <a:xfrm>
            <a:off x="3412925" y="3965088"/>
            <a:ext cx="86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Title</a:t>
            </a:r>
            <a:endParaRPr b="1"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31"/>
          <p:cNvSpPr txBox="1"/>
          <p:nvPr/>
        </p:nvSpPr>
        <p:spPr>
          <a:xfrm>
            <a:off x="3412925" y="4077925"/>
            <a:ext cx="122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5" name="Google Shape;815;p31"/>
          <p:cNvSpPr/>
          <p:nvPr/>
        </p:nvSpPr>
        <p:spPr>
          <a:xfrm>
            <a:off x="3495375" y="4264125"/>
            <a:ext cx="6348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6" name="Google Shape;816;p31"/>
          <p:cNvSpPr/>
          <p:nvPr/>
        </p:nvSpPr>
        <p:spPr>
          <a:xfrm>
            <a:off x="364300" y="2673888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Watch Videos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7" name="Google Shape;8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50" y="2996400"/>
            <a:ext cx="532076" cy="595308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31"/>
          <p:cNvSpPr txBox="1"/>
          <p:nvPr>
            <p:ph type="title"/>
          </p:nvPr>
        </p:nvSpPr>
        <p:spPr>
          <a:xfrm>
            <a:off x="6058750" y="349957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User vs Resources Account, how will the videos differ?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819" name="Google Shape;819;p31"/>
          <p:cNvSpPr txBox="1"/>
          <p:nvPr>
            <p:ph type="title"/>
          </p:nvPr>
        </p:nvSpPr>
        <p:spPr>
          <a:xfrm>
            <a:off x="6058750" y="4077925"/>
            <a:ext cx="27579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Should there be different videos for different account types?</a:t>
            </a:r>
            <a:endParaRPr sz="1500">
              <a:solidFill>
                <a:srgbClr val="978B87"/>
              </a:solidFill>
            </a:endParaRPr>
          </a:p>
        </p:txBody>
      </p:sp>
      <p:pic>
        <p:nvPicPr>
          <p:cNvPr id="820" name="Google Shape;8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2007" y="1857725"/>
            <a:ext cx="369643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1" name="Google Shape;82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2000" y="2127875"/>
            <a:ext cx="369650" cy="229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2" name="Google Shape;82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2000" y="2424675"/>
            <a:ext cx="369650" cy="21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23" name="Google Shape;823;p31"/>
          <p:cNvCxnSpPr/>
          <p:nvPr/>
        </p:nvCxnSpPr>
        <p:spPr>
          <a:xfrm flipH="1">
            <a:off x="4535550" y="2304825"/>
            <a:ext cx="2069400" cy="40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824" name="Google Shape;82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2000" y="2714499"/>
            <a:ext cx="369649" cy="2035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5" name="Google Shape;825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2000" y="2977275"/>
            <a:ext cx="369649" cy="20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6" name="Google Shape;826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22332" y="3254249"/>
            <a:ext cx="348969" cy="21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7" name="Google Shape;827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22324" y="3535922"/>
            <a:ext cx="348974" cy="1952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8" name="Google Shape;828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5212000" y="3806891"/>
            <a:ext cx="369650" cy="2079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9" name="Google Shape;829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12000" y="4081820"/>
            <a:ext cx="369648" cy="2079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0" name="Google Shape;830;p31"/>
          <p:cNvSpPr/>
          <p:nvPr/>
        </p:nvSpPr>
        <p:spPr>
          <a:xfrm>
            <a:off x="5079925" y="4264125"/>
            <a:ext cx="6348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326300" y="1476725"/>
            <a:ext cx="2972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Homepage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864651" y="1864401"/>
            <a:ext cx="1414699" cy="141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5236025" y="3032925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3602400" y="4026775"/>
            <a:ext cx="1939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78B87"/>
                </a:solidFill>
                <a:latin typeface="Lato"/>
                <a:ea typeface="Lato"/>
                <a:cs typeface="Lato"/>
                <a:sym typeface="Lato"/>
              </a:rPr>
              <a:t>Learn more about the foundation</a:t>
            </a: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 u="sng">
                <a:solidFill>
                  <a:srgbClr val="8A1E41"/>
                </a:solidFill>
                <a:latin typeface="Lato"/>
                <a:ea typeface="Lato"/>
                <a:cs typeface="Lato"/>
                <a:sym typeface="Lato"/>
              </a:rPr>
              <a:t>here</a:t>
            </a:r>
            <a:endParaRPr sz="800" u="sng">
              <a:solidFill>
                <a:srgbClr val="8A1E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4"/>
          <p:cNvSpPr txBox="1"/>
          <p:nvPr>
            <p:ph type="title"/>
          </p:nvPr>
        </p:nvSpPr>
        <p:spPr>
          <a:xfrm>
            <a:off x="326300" y="1866150"/>
            <a:ext cx="2846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This should </a:t>
            </a:r>
            <a:r>
              <a:rPr lang="en" sz="1000">
                <a:solidFill>
                  <a:srgbClr val="978B87"/>
                </a:solidFill>
              </a:rPr>
              <a:t>describe what the foundation is about as well as describing what the app is for.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3553475" y="1335375"/>
            <a:ext cx="1952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Mission here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3595950" y="2184150"/>
            <a:ext cx="1298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Vision</a:t>
            </a:r>
            <a:r>
              <a:rPr lang="en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here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3553475" y="2998950"/>
            <a:ext cx="1952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this app is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App stated here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4715700" y="3813750"/>
            <a:ext cx="804900" cy="207000"/>
          </a:xfrm>
          <a:prstGeom prst="roundRect">
            <a:avLst>
              <a:gd fmla="val 16667" name="adj"/>
            </a:avLst>
          </a:prstGeom>
          <a:solidFill>
            <a:srgbClr val="10312B"/>
          </a:solidFill>
          <a:ln cap="flat" cmpd="sng" w="9525">
            <a:solidFill>
              <a:srgbClr val="10312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Continue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5336350" y="389880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4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4"/>
          <p:cNvSpPr txBox="1"/>
          <p:nvPr>
            <p:ph type="title"/>
          </p:nvPr>
        </p:nvSpPr>
        <p:spPr>
          <a:xfrm>
            <a:off x="473750" y="2949300"/>
            <a:ext cx="267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Will include photos provided by SWF as you scroll through.</a:t>
            </a:r>
            <a:endParaRPr sz="1500">
              <a:solidFill>
                <a:srgbClr val="978B8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2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32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32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32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32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Analytics 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840" name="Google Shape;840;p32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610826" y="3679251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41" name="Google Shape;841;p32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32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3" name="Google Shape;843;p32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p32"/>
          <p:cNvSpPr txBox="1"/>
          <p:nvPr>
            <p:ph type="title"/>
          </p:nvPr>
        </p:nvSpPr>
        <p:spPr>
          <a:xfrm>
            <a:off x="326300" y="1866150"/>
            <a:ext cx="2431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For seeing </a:t>
            </a:r>
            <a:r>
              <a:rPr lang="en" sz="1000">
                <a:solidFill>
                  <a:srgbClr val="978B87"/>
                </a:solidFill>
              </a:rPr>
              <a:t>important info at a glance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845" name="Google Shape;845;p32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p32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7" name="Google Shape;847;p32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8" name="Google Shape;848;p32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9" name="Google Shape;849;p32"/>
          <p:cNvCxnSpPr/>
          <p:nvPr/>
        </p:nvCxnSpPr>
        <p:spPr>
          <a:xfrm>
            <a:off x="3772450" y="2417200"/>
            <a:ext cx="164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32"/>
          <p:cNvCxnSpPr/>
          <p:nvPr/>
        </p:nvCxnSpPr>
        <p:spPr>
          <a:xfrm>
            <a:off x="3772450" y="1342900"/>
            <a:ext cx="0" cy="107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32"/>
          <p:cNvCxnSpPr/>
          <p:nvPr/>
        </p:nvCxnSpPr>
        <p:spPr>
          <a:xfrm>
            <a:off x="39248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32"/>
          <p:cNvCxnSpPr/>
          <p:nvPr/>
        </p:nvCxnSpPr>
        <p:spPr>
          <a:xfrm>
            <a:off x="40772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32"/>
          <p:cNvCxnSpPr/>
          <p:nvPr/>
        </p:nvCxnSpPr>
        <p:spPr>
          <a:xfrm>
            <a:off x="42296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32"/>
          <p:cNvCxnSpPr/>
          <p:nvPr/>
        </p:nvCxnSpPr>
        <p:spPr>
          <a:xfrm>
            <a:off x="43820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32"/>
          <p:cNvCxnSpPr/>
          <p:nvPr/>
        </p:nvCxnSpPr>
        <p:spPr>
          <a:xfrm>
            <a:off x="45344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32"/>
          <p:cNvCxnSpPr/>
          <p:nvPr/>
        </p:nvCxnSpPr>
        <p:spPr>
          <a:xfrm>
            <a:off x="46868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32"/>
          <p:cNvCxnSpPr/>
          <p:nvPr/>
        </p:nvCxnSpPr>
        <p:spPr>
          <a:xfrm>
            <a:off x="48392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32"/>
          <p:cNvCxnSpPr/>
          <p:nvPr/>
        </p:nvCxnSpPr>
        <p:spPr>
          <a:xfrm>
            <a:off x="49916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32"/>
          <p:cNvCxnSpPr/>
          <p:nvPr/>
        </p:nvCxnSpPr>
        <p:spPr>
          <a:xfrm>
            <a:off x="51440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32"/>
          <p:cNvCxnSpPr/>
          <p:nvPr/>
        </p:nvCxnSpPr>
        <p:spPr>
          <a:xfrm>
            <a:off x="5296450" y="1374050"/>
            <a:ext cx="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32"/>
          <p:cNvSpPr txBox="1"/>
          <p:nvPr/>
        </p:nvSpPr>
        <p:spPr>
          <a:xfrm>
            <a:off x="3727503" y="2367350"/>
            <a:ext cx="216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M            T           W          Th           F             S           Su          M            T           W</a:t>
            </a:r>
            <a:endParaRPr sz="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32"/>
          <p:cNvSpPr/>
          <p:nvPr/>
        </p:nvSpPr>
        <p:spPr>
          <a:xfrm>
            <a:off x="3897086" y="19126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32"/>
          <p:cNvSpPr/>
          <p:nvPr/>
        </p:nvSpPr>
        <p:spPr>
          <a:xfrm>
            <a:off x="4049486" y="18364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32"/>
          <p:cNvSpPr/>
          <p:nvPr/>
        </p:nvSpPr>
        <p:spPr>
          <a:xfrm>
            <a:off x="4201886" y="19126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32"/>
          <p:cNvSpPr/>
          <p:nvPr/>
        </p:nvSpPr>
        <p:spPr>
          <a:xfrm>
            <a:off x="4354286" y="16840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32"/>
          <p:cNvSpPr/>
          <p:nvPr/>
        </p:nvSpPr>
        <p:spPr>
          <a:xfrm>
            <a:off x="4506686" y="16840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32"/>
          <p:cNvSpPr/>
          <p:nvPr/>
        </p:nvSpPr>
        <p:spPr>
          <a:xfrm>
            <a:off x="4659086" y="22174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32"/>
          <p:cNvSpPr/>
          <p:nvPr/>
        </p:nvSpPr>
        <p:spPr>
          <a:xfrm>
            <a:off x="4811486" y="20650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32"/>
          <p:cNvSpPr/>
          <p:nvPr/>
        </p:nvSpPr>
        <p:spPr>
          <a:xfrm>
            <a:off x="4963886" y="19126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0" name="Google Shape;870;p32"/>
          <p:cNvSpPr/>
          <p:nvPr/>
        </p:nvSpPr>
        <p:spPr>
          <a:xfrm>
            <a:off x="5116286" y="19126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1" name="Google Shape;871;p32"/>
          <p:cNvSpPr/>
          <p:nvPr/>
        </p:nvSpPr>
        <p:spPr>
          <a:xfrm>
            <a:off x="5268686" y="2065025"/>
            <a:ext cx="67200" cy="4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2" name="Google Shape;872;p32"/>
          <p:cNvCxnSpPr>
            <a:stCxn id="862" idx="6"/>
            <a:endCxn id="863" idx="4"/>
          </p:cNvCxnSpPr>
          <p:nvPr/>
        </p:nvCxnSpPr>
        <p:spPr>
          <a:xfrm flipH="1" rot="10800000">
            <a:off x="3964286" y="1881425"/>
            <a:ext cx="1188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32"/>
          <p:cNvCxnSpPr>
            <a:stCxn id="863" idx="6"/>
            <a:endCxn id="864" idx="5"/>
          </p:cNvCxnSpPr>
          <p:nvPr/>
        </p:nvCxnSpPr>
        <p:spPr>
          <a:xfrm>
            <a:off x="4116686" y="1858925"/>
            <a:ext cx="142500" cy="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32"/>
          <p:cNvCxnSpPr>
            <a:stCxn id="864" idx="7"/>
            <a:endCxn id="865" idx="3"/>
          </p:cNvCxnSpPr>
          <p:nvPr/>
        </p:nvCxnSpPr>
        <p:spPr>
          <a:xfrm flipH="1" rot="10800000">
            <a:off x="4259245" y="1722415"/>
            <a:ext cx="1050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32"/>
          <p:cNvCxnSpPr>
            <a:stCxn id="865" idx="5"/>
            <a:endCxn id="866" idx="5"/>
          </p:cNvCxnSpPr>
          <p:nvPr/>
        </p:nvCxnSpPr>
        <p:spPr>
          <a:xfrm>
            <a:off x="4411645" y="1722435"/>
            <a:ext cx="15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32"/>
          <p:cNvCxnSpPr>
            <a:stCxn id="866" idx="5"/>
            <a:endCxn id="867" idx="4"/>
          </p:cNvCxnSpPr>
          <p:nvPr/>
        </p:nvCxnSpPr>
        <p:spPr>
          <a:xfrm>
            <a:off x="4564045" y="1722435"/>
            <a:ext cx="128700" cy="5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32"/>
          <p:cNvCxnSpPr>
            <a:stCxn id="867" idx="5"/>
            <a:endCxn id="868" idx="2"/>
          </p:cNvCxnSpPr>
          <p:nvPr/>
        </p:nvCxnSpPr>
        <p:spPr>
          <a:xfrm flipH="1" rot="10800000">
            <a:off x="4716445" y="2087535"/>
            <a:ext cx="95100" cy="16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32"/>
          <p:cNvCxnSpPr>
            <a:stCxn id="868" idx="5"/>
            <a:endCxn id="869" idx="1"/>
          </p:cNvCxnSpPr>
          <p:nvPr/>
        </p:nvCxnSpPr>
        <p:spPr>
          <a:xfrm flipH="1" rot="10800000">
            <a:off x="4868845" y="1919235"/>
            <a:ext cx="1050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32"/>
          <p:cNvCxnSpPr>
            <a:stCxn id="869" idx="6"/>
            <a:endCxn id="870" idx="3"/>
          </p:cNvCxnSpPr>
          <p:nvPr/>
        </p:nvCxnSpPr>
        <p:spPr>
          <a:xfrm>
            <a:off x="5031086" y="1935125"/>
            <a:ext cx="951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32"/>
          <p:cNvCxnSpPr>
            <a:stCxn id="870" idx="5"/>
            <a:endCxn id="871" idx="0"/>
          </p:cNvCxnSpPr>
          <p:nvPr/>
        </p:nvCxnSpPr>
        <p:spPr>
          <a:xfrm>
            <a:off x="5173645" y="1951035"/>
            <a:ext cx="128700" cy="1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32"/>
          <p:cNvSpPr txBox="1"/>
          <p:nvPr/>
        </p:nvSpPr>
        <p:spPr>
          <a:xfrm>
            <a:off x="3564375" y="1274075"/>
            <a:ext cx="15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32"/>
          <p:cNvSpPr txBox="1"/>
          <p:nvPr/>
        </p:nvSpPr>
        <p:spPr>
          <a:xfrm>
            <a:off x="3813429" y="1093359"/>
            <a:ext cx="17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Avg. Stroke Length In </a:t>
            </a:r>
            <a:r>
              <a:rPr b="1" lang="en" sz="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Minutes</a:t>
            </a:r>
            <a:endParaRPr b="1" sz="8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83" name="Google Shape;883;p32"/>
          <p:cNvCxnSpPr/>
          <p:nvPr/>
        </p:nvCxnSpPr>
        <p:spPr>
          <a:xfrm>
            <a:off x="3806850" y="3850188"/>
            <a:ext cx="164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32"/>
          <p:cNvCxnSpPr/>
          <p:nvPr/>
        </p:nvCxnSpPr>
        <p:spPr>
          <a:xfrm>
            <a:off x="3806850" y="2775888"/>
            <a:ext cx="0" cy="107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5" name="Google Shape;885;p32"/>
          <p:cNvSpPr txBox="1"/>
          <p:nvPr/>
        </p:nvSpPr>
        <p:spPr>
          <a:xfrm>
            <a:off x="3685703" y="3800338"/>
            <a:ext cx="216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M            T           W          Th           F             S  </a:t>
            </a: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Su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32"/>
          <p:cNvSpPr txBox="1"/>
          <p:nvPr/>
        </p:nvSpPr>
        <p:spPr>
          <a:xfrm>
            <a:off x="3598775" y="2707063"/>
            <a:ext cx="15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7" name="Google Shape;887;p32"/>
          <p:cNvSpPr txBox="1"/>
          <p:nvPr/>
        </p:nvSpPr>
        <p:spPr>
          <a:xfrm>
            <a:off x="3718804" y="2535821"/>
            <a:ext cx="17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Average Episodes By Day</a:t>
            </a:r>
            <a:endParaRPr b="1" sz="8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8" name="Google Shape;888;p32"/>
          <p:cNvSpPr/>
          <p:nvPr/>
        </p:nvSpPr>
        <p:spPr>
          <a:xfrm>
            <a:off x="3806850" y="3049488"/>
            <a:ext cx="229200" cy="8007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9" name="Google Shape;889;p32"/>
          <p:cNvSpPr/>
          <p:nvPr/>
        </p:nvSpPr>
        <p:spPr>
          <a:xfrm>
            <a:off x="4035450" y="2843625"/>
            <a:ext cx="229200" cy="10065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0" name="Google Shape;890;p32"/>
          <p:cNvSpPr/>
          <p:nvPr/>
        </p:nvSpPr>
        <p:spPr>
          <a:xfrm>
            <a:off x="4264050" y="3357900"/>
            <a:ext cx="229200" cy="4923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1" name="Google Shape;891;p32"/>
          <p:cNvSpPr/>
          <p:nvPr/>
        </p:nvSpPr>
        <p:spPr>
          <a:xfrm>
            <a:off x="4492650" y="3542400"/>
            <a:ext cx="229200" cy="3078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2" name="Google Shape;892;p32"/>
          <p:cNvSpPr/>
          <p:nvPr/>
        </p:nvSpPr>
        <p:spPr>
          <a:xfrm>
            <a:off x="4721250" y="3357900"/>
            <a:ext cx="229200" cy="4923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32"/>
          <p:cNvSpPr/>
          <p:nvPr/>
        </p:nvSpPr>
        <p:spPr>
          <a:xfrm>
            <a:off x="4949850" y="3571800"/>
            <a:ext cx="2292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4" name="Google Shape;894;p32"/>
          <p:cNvSpPr/>
          <p:nvPr/>
        </p:nvSpPr>
        <p:spPr>
          <a:xfrm>
            <a:off x="5178450" y="3049500"/>
            <a:ext cx="229200" cy="8007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5" name="Google Shape;895;p32"/>
          <p:cNvSpPr txBox="1"/>
          <p:nvPr>
            <p:ph type="title"/>
          </p:nvPr>
        </p:nvSpPr>
        <p:spPr>
          <a:xfrm>
            <a:off x="6210850" y="7732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Data visualization is based on tags from events in the calendar.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896" name="Google Shape;896;p32"/>
          <p:cNvSpPr txBox="1"/>
          <p:nvPr>
            <p:ph type="title"/>
          </p:nvPr>
        </p:nvSpPr>
        <p:spPr>
          <a:xfrm>
            <a:off x="328000" y="277590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What are some good default categories to visualize?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897" name="Google Shape;897;p32"/>
          <p:cNvSpPr txBox="1"/>
          <p:nvPr>
            <p:ph type="title"/>
          </p:nvPr>
        </p:nvSpPr>
        <p:spPr>
          <a:xfrm>
            <a:off x="6106350" y="237577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Allows users to track trends, and make plans based on those trends.</a:t>
            </a:r>
            <a:endParaRPr sz="1500">
              <a:solidFill>
                <a:srgbClr val="978B87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3" name="Google Shape;903;p33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33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5" name="Google Shape;905;p33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6" name="Google Shape;906;p33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Notes </a:t>
            </a:r>
            <a:r>
              <a:rPr b="1" lang="en">
                <a:solidFill>
                  <a:srgbClr val="978B87"/>
                </a:solidFill>
              </a:rPr>
              <a:t>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907" name="Google Shape;907;p3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9222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908" name="Google Shape;908;p33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9" name="Google Shape;909;p33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0" name="Google Shape;910;p33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1" name="Google Shape;911;p33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A page to input daily notes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912" name="Google Shape;912;p33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3" name="Google Shape;913;p33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4" name="Google Shape;914;p33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5" name="Google Shape;915;p33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6" name="Google Shape;916;p3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610826" y="3679251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917" name="Google Shape;917;p33"/>
          <p:cNvSpPr/>
          <p:nvPr/>
        </p:nvSpPr>
        <p:spPr>
          <a:xfrm>
            <a:off x="4096700" y="1439375"/>
            <a:ext cx="14742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8" name="Google Shape;918;p33"/>
          <p:cNvSpPr txBox="1"/>
          <p:nvPr/>
        </p:nvSpPr>
        <p:spPr>
          <a:xfrm>
            <a:off x="3479975" y="1402025"/>
            <a:ext cx="8601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Date: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9" name="Google Shape;919;p33"/>
          <p:cNvSpPr txBox="1"/>
          <p:nvPr/>
        </p:nvSpPr>
        <p:spPr>
          <a:xfrm>
            <a:off x="3479975" y="1106913"/>
            <a:ext cx="1356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Note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0" name="Google Shape;920;p33"/>
          <p:cNvSpPr txBox="1"/>
          <p:nvPr/>
        </p:nvSpPr>
        <p:spPr>
          <a:xfrm>
            <a:off x="3479975" y="1688713"/>
            <a:ext cx="8601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Notes</a:t>
            </a: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1" name="Google Shape;921;p33"/>
          <p:cNvSpPr/>
          <p:nvPr/>
        </p:nvSpPr>
        <p:spPr>
          <a:xfrm>
            <a:off x="3645300" y="1975400"/>
            <a:ext cx="1853400" cy="18435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How did I feel today?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Did anything feel off today?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Others: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33"/>
          <p:cNvSpPr txBox="1"/>
          <p:nvPr>
            <p:ph type="title"/>
          </p:nvPr>
        </p:nvSpPr>
        <p:spPr>
          <a:xfrm>
            <a:off x="148550" y="27038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Potentially insert into Calendar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923" name="Google Shape;923;p33"/>
          <p:cNvCxnSpPr/>
          <p:nvPr/>
        </p:nvCxnSpPr>
        <p:spPr>
          <a:xfrm flipH="1" rot="10800000">
            <a:off x="2260975" y="1548525"/>
            <a:ext cx="2064300" cy="115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24" name="Google Shape;924;p33"/>
          <p:cNvCxnSpPr/>
          <p:nvPr/>
        </p:nvCxnSpPr>
        <p:spPr>
          <a:xfrm rot="10800000">
            <a:off x="5085625" y="2314850"/>
            <a:ext cx="1355400" cy="97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33"/>
          <p:cNvCxnSpPr/>
          <p:nvPr/>
        </p:nvCxnSpPr>
        <p:spPr>
          <a:xfrm rot="10800000">
            <a:off x="4918500" y="3022525"/>
            <a:ext cx="1530300" cy="27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26" name="Google Shape;926;p33"/>
          <p:cNvSpPr txBox="1"/>
          <p:nvPr>
            <p:ph type="title"/>
          </p:nvPr>
        </p:nvSpPr>
        <p:spPr>
          <a:xfrm>
            <a:off x="6448800" y="2703825"/>
            <a:ext cx="2757900" cy="1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Start with leading questions for Doctors and Users to get a good idea of feelings over a period of time.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927" name="Google Shape;927;p33"/>
          <p:cNvSpPr/>
          <p:nvPr/>
        </p:nvSpPr>
        <p:spPr>
          <a:xfrm>
            <a:off x="4169550" y="3971263"/>
            <a:ext cx="804900" cy="207000"/>
          </a:xfrm>
          <a:prstGeom prst="roundRect">
            <a:avLst>
              <a:gd fmla="val 16667" name="adj"/>
            </a:avLst>
          </a:prstGeom>
          <a:solidFill>
            <a:srgbClr val="10312B"/>
          </a:solidFill>
          <a:ln cap="flat" cmpd="sng" w="9525">
            <a:solidFill>
              <a:srgbClr val="10312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Insert Note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Control Flow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3" name="Google Shape;933;p34"/>
          <p:cNvSpPr/>
          <p:nvPr/>
        </p:nvSpPr>
        <p:spPr>
          <a:xfrm>
            <a:off x="205275" y="1682925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First Login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34"/>
          <p:cNvSpPr/>
          <p:nvPr/>
        </p:nvSpPr>
        <p:spPr>
          <a:xfrm>
            <a:off x="1215600" y="281370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Home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5" name="Google Shape;935;p34"/>
          <p:cNvSpPr/>
          <p:nvPr/>
        </p:nvSpPr>
        <p:spPr>
          <a:xfrm>
            <a:off x="3362675" y="230475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6" name="Google Shape;936;p34"/>
          <p:cNvSpPr/>
          <p:nvPr/>
        </p:nvSpPr>
        <p:spPr>
          <a:xfrm>
            <a:off x="4608150" y="86305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Calendar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7" name="Google Shape;937;p34"/>
          <p:cNvSpPr/>
          <p:nvPr/>
        </p:nvSpPr>
        <p:spPr>
          <a:xfrm>
            <a:off x="4608150" y="1682925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Articles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8" name="Google Shape;938;p34"/>
          <p:cNvSpPr/>
          <p:nvPr/>
        </p:nvSpPr>
        <p:spPr>
          <a:xfrm>
            <a:off x="4608150" y="250280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Videos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9" name="Google Shape;939;p34"/>
          <p:cNvSpPr/>
          <p:nvPr/>
        </p:nvSpPr>
        <p:spPr>
          <a:xfrm>
            <a:off x="4608150" y="3322675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0" name="Google Shape;940;p34"/>
          <p:cNvSpPr/>
          <p:nvPr/>
        </p:nvSpPr>
        <p:spPr>
          <a:xfrm>
            <a:off x="4608150" y="414255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Settings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1" name="Google Shape;941;p34"/>
          <p:cNvSpPr/>
          <p:nvPr/>
        </p:nvSpPr>
        <p:spPr>
          <a:xfrm>
            <a:off x="5922750" y="4142550"/>
            <a:ext cx="2859600" cy="53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Font Size, Specialist/User, Name, Doctor Info, etc…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2" name="Google Shape;942;p34"/>
          <p:cNvSpPr/>
          <p:nvPr/>
        </p:nvSpPr>
        <p:spPr>
          <a:xfrm>
            <a:off x="5922750" y="3322675"/>
            <a:ext cx="2859600" cy="53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Notes on different meeting, things to do, important updates,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symptoms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, etc…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3" name="Google Shape;943;p34"/>
          <p:cNvSpPr/>
          <p:nvPr/>
        </p:nvSpPr>
        <p:spPr>
          <a:xfrm>
            <a:off x="5922750" y="2502800"/>
            <a:ext cx="2859600" cy="53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Videos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that cover a diverse range of topics on Sturge Weber disease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4" name="Google Shape;944;p34"/>
          <p:cNvSpPr/>
          <p:nvPr/>
        </p:nvSpPr>
        <p:spPr>
          <a:xfrm>
            <a:off x="5922750" y="1682925"/>
            <a:ext cx="2859600" cy="53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Articles that cover advanced and basic topics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5" name="Google Shape;945;p34"/>
          <p:cNvSpPr/>
          <p:nvPr/>
        </p:nvSpPr>
        <p:spPr>
          <a:xfrm>
            <a:off x="5922750" y="863050"/>
            <a:ext cx="2859600" cy="53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Calendar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where notifications can be set,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appointment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reminders (google calendar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integration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?)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6" name="Google Shape;946;p34"/>
          <p:cNvSpPr/>
          <p:nvPr/>
        </p:nvSpPr>
        <p:spPr>
          <a:xfrm>
            <a:off x="2225925" y="1397050"/>
            <a:ext cx="10311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Profile Creation (password, name, etc…)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7" name="Google Shape;947;p34"/>
          <p:cNvCxnSpPr>
            <a:stCxn id="933" idx="3"/>
            <a:endCxn id="948" idx="1"/>
          </p:cNvCxnSpPr>
          <p:nvPr/>
        </p:nvCxnSpPr>
        <p:spPr>
          <a:xfrm flipH="1" rot="10800000">
            <a:off x="927675" y="1664025"/>
            <a:ext cx="288000" cy="28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p34"/>
          <p:cNvCxnSpPr>
            <a:stCxn id="936" idx="3"/>
            <a:endCxn id="945" idx="1"/>
          </p:cNvCxnSpPr>
          <p:nvPr/>
        </p:nvCxnSpPr>
        <p:spPr>
          <a:xfrm>
            <a:off x="5330550" y="1130050"/>
            <a:ext cx="59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34"/>
          <p:cNvCxnSpPr>
            <a:stCxn id="937" idx="3"/>
            <a:endCxn id="944" idx="1"/>
          </p:cNvCxnSpPr>
          <p:nvPr/>
        </p:nvCxnSpPr>
        <p:spPr>
          <a:xfrm>
            <a:off x="5330550" y="1949925"/>
            <a:ext cx="59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1" name="Google Shape;951;p34"/>
          <p:cNvCxnSpPr>
            <a:stCxn id="938" idx="3"/>
            <a:endCxn id="943" idx="1"/>
          </p:cNvCxnSpPr>
          <p:nvPr/>
        </p:nvCxnSpPr>
        <p:spPr>
          <a:xfrm>
            <a:off x="5330550" y="2769800"/>
            <a:ext cx="59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" name="Google Shape;952;p34"/>
          <p:cNvCxnSpPr>
            <a:stCxn id="939" idx="3"/>
            <a:endCxn id="942" idx="1"/>
          </p:cNvCxnSpPr>
          <p:nvPr/>
        </p:nvCxnSpPr>
        <p:spPr>
          <a:xfrm>
            <a:off x="5330550" y="3589675"/>
            <a:ext cx="59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34"/>
          <p:cNvCxnSpPr>
            <a:stCxn id="940" idx="3"/>
            <a:endCxn id="941" idx="1"/>
          </p:cNvCxnSpPr>
          <p:nvPr/>
        </p:nvCxnSpPr>
        <p:spPr>
          <a:xfrm>
            <a:off x="5330550" y="4409550"/>
            <a:ext cx="59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34"/>
          <p:cNvSpPr/>
          <p:nvPr/>
        </p:nvSpPr>
        <p:spPr>
          <a:xfrm>
            <a:off x="2380275" y="230475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5" name="Google Shape;955;p34"/>
          <p:cNvCxnSpPr>
            <a:stCxn id="946" idx="2"/>
            <a:endCxn id="954" idx="0"/>
          </p:cNvCxnSpPr>
          <p:nvPr/>
        </p:nvCxnSpPr>
        <p:spPr>
          <a:xfrm>
            <a:off x="2741475" y="1931050"/>
            <a:ext cx="0" cy="37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6" name="Google Shape;956;p34"/>
          <p:cNvCxnSpPr>
            <a:stCxn id="934" idx="3"/>
            <a:endCxn id="954" idx="1"/>
          </p:cNvCxnSpPr>
          <p:nvPr/>
        </p:nvCxnSpPr>
        <p:spPr>
          <a:xfrm flipH="1" rot="10800000">
            <a:off x="1938000" y="2571900"/>
            <a:ext cx="442200" cy="50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7" name="Google Shape;957;p34"/>
          <p:cNvCxnSpPr>
            <a:stCxn id="954" idx="3"/>
            <a:endCxn id="935" idx="1"/>
          </p:cNvCxnSpPr>
          <p:nvPr/>
        </p:nvCxnSpPr>
        <p:spPr>
          <a:xfrm>
            <a:off x="3102675" y="2571750"/>
            <a:ext cx="260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8" name="Google Shape;958;p34"/>
          <p:cNvSpPr/>
          <p:nvPr/>
        </p:nvSpPr>
        <p:spPr>
          <a:xfrm>
            <a:off x="2380275" y="308070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Password Recovery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9" name="Google Shape;959;p34"/>
          <p:cNvSpPr/>
          <p:nvPr/>
        </p:nvSpPr>
        <p:spPr>
          <a:xfrm>
            <a:off x="1215600" y="385665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Security Questions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0" name="Google Shape;960;p34"/>
          <p:cNvSpPr/>
          <p:nvPr/>
        </p:nvSpPr>
        <p:spPr>
          <a:xfrm>
            <a:off x="2380275" y="385665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Change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Password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61" name="Google Shape;961;p34"/>
          <p:cNvCxnSpPr>
            <a:stCxn id="934" idx="3"/>
            <a:endCxn id="958" idx="1"/>
          </p:cNvCxnSpPr>
          <p:nvPr/>
        </p:nvCxnSpPr>
        <p:spPr>
          <a:xfrm>
            <a:off x="1938000" y="3080700"/>
            <a:ext cx="442200" cy="2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2" name="Google Shape;962;p34"/>
          <p:cNvCxnSpPr>
            <a:stCxn id="958" idx="2"/>
            <a:endCxn id="960" idx="0"/>
          </p:cNvCxnSpPr>
          <p:nvPr/>
        </p:nvCxnSpPr>
        <p:spPr>
          <a:xfrm>
            <a:off x="2741475" y="3614700"/>
            <a:ext cx="0" cy="24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3" name="Google Shape;963;p34"/>
          <p:cNvCxnSpPr>
            <a:stCxn id="960" idx="1"/>
            <a:endCxn id="959" idx="3"/>
          </p:cNvCxnSpPr>
          <p:nvPr/>
        </p:nvCxnSpPr>
        <p:spPr>
          <a:xfrm rot="10800000">
            <a:off x="1938075" y="4123650"/>
            <a:ext cx="44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4" name="Google Shape;964;p34"/>
          <p:cNvCxnSpPr>
            <a:stCxn id="959" idx="0"/>
            <a:endCxn id="934" idx="2"/>
          </p:cNvCxnSpPr>
          <p:nvPr/>
        </p:nvCxnSpPr>
        <p:spPr>
          <a:xfrm rot="10800000">
            <a:off x="1576800" y="3347850"/>
            <a:ext cx="0" cy="50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34"/>
          <p:cNvSpPr/>
          <p:nvPr/>
        </p:nvSpPr>
        <p:spPr>
          <a:xfrm>
            <a:off x="152400" y="2813700"/>
            <a:ext cx="722400" cy="159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App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Startup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66" name="Google Shape;966;p34"/>
          <p:cNvCxnSpPr>
            <a:stCxn id="934" idx="0"/>
            <a:endCxn id="933" idx="2"/>
          </p:cNvCxnSpPr>
          <p:nvPr/>
        </p:nvCxnSpPr>
        <p:spPr>
          <a:xfrm rot="10800000">
            <a:off x="566400" y="2217000"/>
            <a:ext cx="1010400" cy="59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34"/>
          <p:cNvCxnSpPr>
            <a:endCxn id="934" idx="1"/>
          </p:cNvCxnSpPr>
          <p:nvPr/>
        </p:nvCxnSpPr>
        <p:spPr>
          <a:xfrm>
            <a:off x="871500" y="3078000"/>
            <a:ext cx="344100" cy="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34"/>
          <p:cNvCxnSpPr/>
          <p:nvPr/>
        </p:nvCxnSpPr>
        <p:spPr>
          <a:xfrm>
            <a:off x="3855650" y="114600"/>
            <a:ext cx="52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34"/>
          <p:cNvCxnSpPr/>
          <p:nvPr/>
        </p:nvCxnSpPr>
        <p:spPr>
          <a:xfrm>
            <a:off x="3855650" y="267000"/>
            <a:ext cx="52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0" name="Google Shape;970;p34"/>
          <p:cNvCxnSpPr/>
          <p:nvPr/>
        </p:nvCxnSpPr>
        <p:spPr>
          <a:xfrm>
            <a:off x="3855650" y="419400"/>
            <a:ext cx="52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1" name="Google Shape;971;p34"/>
          <p:cNvCxnSpPr>
            <a:stCxn id="936" idx="1"/>
            <a:endCxn id="935" idx="3"/>
          </p:cNvCxnSpPr>
          <p:nvPr/>
        </p:nvCxnSpPr>
        <p:spPr>
          <a:xfrm flipH="1">
            <a:off x="4084950" y="1130050"/>
            <a:ext cx="523200" cy="14418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2" name="Google Shape;972;p34"/>
          <p:cNvCxnSpPr>
            <a:stCxn id="940" idx="1"/>
            <a:endCxn id="935" idx="3"/>
          </p:cNvCxnSpPr>
          <p:nvPr/>
        </p:nvCxnSpPr>
        <p:spPr>
          <a:xfrm rot="10800000">
            <a:off x="4084950" y="2571750"/>
            <a:ext cx="523200" cy="18378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3" name="Google Shape;973;p34"/>
          <p:cNvCxnSpPr>
            <a:stCxn id="937" idx="1"/>
            <a:endCxn id="935" idx="3"/>
          </p:cNvCxnSpPr>
          <p:nvPr/>
        </p:nvCxnSpPr>
        <p:spPr>
          <a:xfrm flipH="1">
            <a:off x="4084950" y="1949925"/>
            <a:ext cx="523200" cy="6219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4" name="Google Shape;974;p34"/>
          <p:cNvCxnSpPr>
            <a:stCxn id="938" idx="1"/>
            <a:endCxn id="935" idx="3"/>
          </p:cNvCxnSpPr>
          <p:nvPr/>
        </p:nvCxnSpPr>
        <p:spPr>
          <a:xfrm rot="10800000">
            <a:off x="4084950" y="2571800"/>
            <a:ext cx="523200" cy="1980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5" name="Google Shape;975;p34"/>
          <p:cNvCxnSpPr>
            <a:stCxn id="939" idx="1"/>
            <a:endCxn id="935" idx="3"/>
          </p:cNvCxnSpPr>
          <p:nvPr/>
        </p:nvCxnSpPr>
        <p:spPr>
          <a:xfrm rot="10800000">
            <a:off x="4084950" y="2571775"/>
            <a:ext cx="523200" cy="10179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76" name="Google Shape;976;p34"/>
          <p:cNvSpPr txBox="1"/>
          <p:nvPr/>
        </p:nvSpPr>
        <p:spPr>
          <a:xfrm>
            <a:off x="4381850" y="-74450"/>
            <a:ext cx="452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Happens Once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Happens Multiple Times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Omni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directional Path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Detail/Note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7" name="Google Shape;977;p34"/>
          <p:cNvCxnSpPr/>
          <p:nvPr/>
        </p:nvCxnSpPr>
        <p:spPr>
          <a:xfrm>
            <a:off x="3855650" y="571800"/>
            <a:ext cx="52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" name="Google Shape;948;p34"/>
          <p:cNvSpPr/>
          <p:nvPr/>
        </p:nvSpPr>
        <p:spPr>
          <a:xfrm>
            <a:off x="1215600" y="1397050"/>
            <a:ext cx="722400" cy="53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Account Type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8" name="Google Shape;978;p34"/>
          <p:cNvCxnSpPr>
            <a:stCxn id="948" idx="3"/>
            <a:endCxn id="946" idx="1"/>
          </p:cNvCxnSpPr>
          <p:nvPr/>
        </p:nvCxnSpPr>
        <p:spPr>
          <a:xfrm>
            <a:off x="1938000" y="1664050"/>
            <a:ext cx="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9" name="Google Shape;979;p34"/>
          <p:cNvCxnSpPr>
            <a:stCxn id="940" idx="2"/>
            <a:endCxn id="948" idx="0"/>
          </p:cNvCxnSpPr>
          <p:nvPr/>
        </p:nvCxnSpPr>
        <p:spPr>
          <a:xfrm flipH="1" rot="5400000">
            <a:off x="1633200" y="1340400"/>
            <a:ext cx="3279600" cy="3392700"/>
          </a:xfrm>
          <a:prstGeom prst="bentConnector5">
            <a:avLst>
              <a:gd fmla="val -7261" name="adj1"/>
              <a:gd fmla="val 144275" name="adj2"/>
              <a:gd fmla="val 107258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0" name="Google Shape;980;p34"/>
          <p:cNvCxnSpPr>
            <a:stCxn id="948" idx="2"/>
            <a:endCxn id="935" idx="0"/>
          </p:cNvCxnSpPr>
          <p:nvPr/>
        </p:nvCxnSpPr>
        <p:spPr>
          <a:xfrm flipH="1" rot="-5400000">
            <a:off x="2463450" y="1044400"/>
            <a:ext cx="373800" cy="21471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1" name="Google Shape;981;p34"/>
          <p:cNvCxnSpPr/>
          <p:nvPr/>
        </p:nvCxnSpPr>
        <p:spPr>
          <a:xfrm flipH="1">
            <a:off x="1938000" y="2838725"/>
            <a:ext cx="1785900" cy="242100"/>
          </a:xfrm>
          <a:prstGeom prst="bentConnector3">
            <a:avLst>
              <a:gd fmla="val 11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5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7" name="Google Shape;987;p35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8" name="Google Shape;988;p35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9" name="Google Shape;989;p35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0" name="Google Shape;990;p35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Sample 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991" name="Google Shape;991;p35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9222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992" name="Google Shape;992;p35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3" name="Google Shape;993;p35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4" name="Google Shape;994;p35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5" name="Google Shape;995;p35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Description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996" name="Google Shape;996;p35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7" name="Google Shape;997;p35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8" name="Google Shape;998;p35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9" name="Google Shape;999;p35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326300" y="1476725"/>
            <a:ext cx="2972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User vs Resources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167" name="Google Shape;167;p15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864651" y="1864401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68" name="Google Shape;168;p15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5"/>
          <p:cNvSpPr/>
          <p:nvPr/>
        </p:nvSpPr>
        <p:spPr>
          <a:xfrm>
            <a:off x="5236025" y="3032925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3602400" y="4026775"/>
            <a:ext cx="1939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78B87"/>
                </a:solidFill>
                <a:latin typeface="Lato"/>
                <a:ea typeface="Lato"/>
                <a:cs typeface="Lato"/>
                <a:sym typeface="Lato"/>
              </a:rPr>
              <a:t>Learn more about the foundation</a:t>
            </a: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 u="sng">
                <a:solidFill>
                  <a:srgbClr val="8A1E41"/>
                </a:solidFill>
                <a:latin typeface="Lato"/>
                <a:ea typeface="Lato"/>
                <a:cs typeface="Lato"/>
                <a:sym typeface="Lato"/>
              </a:rPr>
              <a:t>here</a:t>
            </a:r>
            <a:endParaRPr sz="800" u="sng">
              <a:solidFill>
                <a:srgbClr val="8A1E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5"/>
          <p:cNvSpPr txBox="1"/>
          <p:nvPr>
            <p:ph type="title"/>
          </p:nvPr>
        </p:nvSpPr>
        <p:spPr>
          <a:xfrm>
            <a:off x="326300" y="1866150"/>
            <a:ext cx="2846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Different account creation for users and anyone wanting to just research Sturge-Weber.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3542375" y="1731898"/>
            <a:ext cx="967500" cy="1695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978B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 Resources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4634400" y="1731775"/>
            <a:ext cx="967500" cy="1695300"/>
          </a:xfrm>
          <a:prstGeom prst="roundRect">
            <a:avLst>
              <a:gd fmla="val 16667" name="adj"/>
            </a:avLst>
          </a:prstGeom>
          <a:solidFill>
            <a:srgbClr val="978B87"/>
          </a:solidFill>
          <a:ln cap="flat" cmpd="sng" w="9525">
            <a:solidFill>
              <a:srgbClr val="978B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User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3711750" y="1252875"/>
            <a:ext cx="1720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Select Account Type 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337" y="2220337"/>
            <a:ext cx="705251" cy="7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850" y="2220225"/>
            <a:ext cx="705251" cy="70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/>
          <p:nvPr/>
        </p:nvSpPr>
        <p:spPr>
          <a:xfrm>
            <a:off x="4715700" y="3813750"/>
            <a:ext cx="804900" cy="207000"/>
          </a:xfrm>
          <a:prstGeom prst="roundRect">
            <a:avLst>
              <a:gd fmla="val 16667" name="adj"/>
            </a:avLst>
          </a:prstGeom>
          <a:solidFill>
            <a:srgbClr val="10312B"/>
          </a:solidFill>
          <a:ln cap="flat" cmpd="sng" w="9525">
            <a:solidFill>
              <a:srgbClr val="10312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Continue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5"/>
          <p:cNvSpPr/>
          <p:nvPr/>
        </p:nvSpPr>
        <p:spPr>
          <a:xfrm>
            <a:off x="5336350" y="389880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6"/>
          <p:cNvSpPr txBox="1"/>
          <p:nvPr>
            <p:ph type="title"/>
          </p:nvPr>
        </p:nvSpPr>
        <p:spPr>
          <a:xfrm>
            <a:off x="326300" y="1476725"/>
            <a:ext cx="2972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Account Creation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190" name="Google Shape;190;p16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864651" y="1864401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91" name="Google Shape;191;p16"/>
          <p:cNvSpPr txBox="1"/>
          <p:nvPr/>
        </p:nvSpPr>
        <p:spPr>
          <a:xfrm>
            <a:off x="3515375" y="1195775"/>
            <a:ext cx="1356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Account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3602400" y="1726000"/>
            <a:ext cx="1849200" cy="2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Full Name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3602400" y="2080075"/>
            <a:ext cx="1849200" cy="2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4-digit Pin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3602400" y="2434163"/>
            <a:ext cx="1849200" cy="2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Confirm 4-digit Pin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4615375" y="2947875"/>
            <a:ext cx="804900" cy="207000"/>
          </a:xfrm>
          <a:prstGeom prst="roundRect">
            <a:avLst>
              <a:gd fmla="val 16667" name="adj"/>
            </a:avLst>
          </a:prstGeom>
          <a:solidFill>
            <a:srgbClr val="10312B"/>
          </a:solidFill>
          <a:ln cap="flat" cmpd="sng" w="9525">
            <a:solidFill>
              <a:srgbClr val="10312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Continue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5236025" y="3032925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3602400" y="4026775"/>
            <a:ext cx="1939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78B87"/>
                </a:solidFill>
                <a:latin typeface="Lato"/>
                <a:ea typeface="Lato"/>
                <a:cs typeface="Lato"/>
                <a:sym typeface="Lato"/>
              </a:rPr>
              <a:t>Learn more </a:t>
            </a:r>
            <a:r>
              <a:rPr lang="en" sz="800">
                <a:solidFill>
                  <a:srgbClr val="978B87"/>
                </a:solidFill>
                <a:latin typeface="Lato"/>
                <a:ea typeface="Lato"/>
                <a:cs typeface="Lato"/>
                <a:sym typeface="Lato"/>
              </a:rPr>
              <a:t>about</a:t>
            </a:r>
            <a:r>
              <a:rPr lang="en" sz="800">
                <a:solidFill>
                  <a:srgbClr val="978B87"/>
                </a:solidFill>
                <a:latin typeface="Lato"/>
                <a:ea typeface="Lato"/>
                <a:cs typeface="Lato"/>
                <a:sym typeface="Lato"/>
              </a:rPr>
              <a:t> the foundation</a:t>
            </a: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 u="sng">
                <a:solidFill>
                  <a:srgbClr val="8A1E41"/>
                </a:solidFill>
                <a:latin typeface="Lato"/>
                <a:ea typeface="Lato"/>
                <a:cs typeface="Lato"/>
                <a:sym typeface="Lato"/>
              </a:rPr>
              <a:t>here</a:t>
            </a:r>
            <a:endParaRPr sz="800" u="sng">
              <a:solidFill>
                <a:srgbClr val="8A1E4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0" name="Google Shape;200;p16"/>
          <p:cNvCxnSpPr/>
          <p:nvPr/>
        </p:nvCxnSpPr>
        <p:spPr>
          <a:xfrm flipH="1">
            <a:off x="5420275" y="3987400"/>
            <a:ext cx="921000" cy="18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1" name="Google Shape;201;p16"/>
          <p:cNvSpPr txBox="1"/>
          <p:nvPr>
            <p:ph type="title"/>
          </p:nvPr>
        </p:nvSpPr>
        <p:spPr>
          <a:xfrm>
            <a:off x="6177950" y="3624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Hyperlink to SWF website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202" name="Google Shape;202;p16"/>
          <p:cNvSpPr txBox="1"/>
          <p:nvPr>
            <p:ph type="title"/>
          </p:nvPr>
        </p:nvSpPr>
        <p:spPr>
          <a:xfrm>
            <a:off x="326300" y="1866150"/>
            <a:ext cx="2846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Potentially the first thing the user will see. Maybe add a </a:t>
            </a:r>
            <a:r>
              <a:rPr lang="en" sz="1000">
                <a:solidFill>
                  <a:srgbClr val="978B87"/>
                </a:solidFill>
              </a:rPr>
              <a:t>Homepage</a:t>
            </a:r>
            <a:r>
              <a:rPr lang="en" sz="1000">
                <a:solidFill>
                  <a:srgbClr val="978B87"/>
                </a:solidFill>
              </a:rPr>
              <a:t> that explains what this app is and what the SWF is.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17"/>
          <p:cNvSpPr txBox="1"/>
          <p:nvPr>
            <p:ph type="title"/>
          </p:nvPr>
        </p:nvSpPr>
        <p:spPr>
          <a:xfrm>
            <a:off x="326300" y="1476725"/>
            <a:ext cx="2972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Pin Recovery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213" name="Google Shape;213;p1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864651" y="1864401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14" name="Google Shape;214;p17"/>
          <p:cNvSpPr txBox="1"/>
          <p:nvPr/>
        </p:nvSpPr>
        <p:spPr>
          <a:xfrm>
            <a:off x="3515375" y="1195775"/>
            <a:ext cx="15147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Security Question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3602400" y="1617688"/>
            <a:ext cx="1849200" cy="2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Select Question #1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7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17"/>
          <p:cNvSpPr txBox="1"/>
          <p:nvPr/>
        </p:nvSpPr>
        <p:spPr>
          <a:xfrm>
            <a:off x="3602400" y="4026775"/>
            <a:ext cx="1939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78B87"/>
                </a:solidFill>
                <a:latin typeface="Lato"/>
                <a:ea typeface="Lato"/>
                <a:cs typeface="Lato"/>
                <a:sym typeface="Lato"/>
              </a:rPr>
              <a:t>Learn more about the foundation</a:t>
            </a: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 u="sng">
                <a:solidFill>
                  <a:srgbClr val="8A1E41"/>
                </a:solidFill>
                <a:latin typeface="Lato"/>
                <a:ea typeface="Lato"/>
                <a:cs typeface="Lato"/>
                <a:sym typeface="Lato"/>
              </a:rPr>
              <a:t>here</a:t>
            </a:r>
            <a:endParaRPr sz="800" u="sng">
              <a:solidFill>
                <a:srgbClr val="8A1E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326300" y="1866150"/>
            <a:ext cx="2846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Set up questions for recovering the Pin. This happens right after account creation.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5279350" y="1695700"/>
            <a:ext cx="116100" cy="116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3602400" y="1966413"/>
            <a:ext cx="1849200" cy="2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Answer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Question #1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3602400" y="2663863"/>
            <a:ext cx="1849200" cy="2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Answer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Question #2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3602400" y="2315138"/>
            <a:ext cx="1849200" cy="2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Select Question #2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5279350" y="2393150"/>
            <a:ext cx="116100" cy="116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3602400" y="3012588"/>
            <a:ext cx="1849200" cy="2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Custom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Question #1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3602400" y="3361313"/>
            <a:ext cx="1849200" cy="2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Answer Custom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#1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17"/>
          <p:cNvCxnSpPr/>
          <p:nvPr/>
        </p:nvCxnSpPr>
        <p:spPr>
          <a:xfrm flipH="1">
            <a:off x="5307850" y="2935975"/>
            <a:ext cx="921000" cy="18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9" name="Google Shape;229;p17"/>
          <p:cNvSpPr txBox="1"/>
          <p:nvPr>
            <p:ph type="title"/>
          </p:nvPr>
        </p:nvSpPr>
        <p:spPr>
          <a:xfrm>
            <a:off x="6228850" y="2447225"/>
            <a:ext cx="267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Create custom question to decrease likelihood of forgetting a set question.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4646700" y="3726600"/>
            <a:ext cx="804900" cy="207000"/>
          </a:xfrm>
          <a:prstGeom prst="roundRect">
            <a:avLst>
              <a:gd fmla="val 16667" name="adj"/>
            </a:avLst>
          </a:prstGeom>
          <a:solidFill>
            <a:srgbClr val="10312B"/>
          </a:solidFill>
          <a:ln cap="flat" cmpd="sng" w="9525">
            <a:solidFill>
              <a:srgbClr val="10312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 Up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5225400" y="38116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Login 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864651" y="1864401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43" name="Google Shape;243;p18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3602400" y="4026775"/>
            <a:ext cx="1939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78B87"/>
                </a:solidFill>
                <a:latin typeface="Lato"/>
                <a:ea typeface="Lato"/>
                <a:cs typeface="Lato"/>
                <a:sym typeface="Lato"/>
              </a:rPr>
              <a:t>Learn more about the foundation</a:t>
            </a: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 u="sng">
                <a:solidFill>
                  <a:srgbClr val="8A1E41"/>
                </a:solidFill>
                <a:latin typeface="Lato"/>
                <a:ea typeface="Lato"/>
                <a:cs typeface="Lato"/>
                <a:sym typeface="Lato"/>
              </a:rPr>
              <a:t>here</a:t>
            </a:r>
            <a:endParaRPr sz="800" u="sng">
              <a:solidFill>
                <a:srgbClr val="8A1E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8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Once the account is created.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4025875" y="1388838"/>
            <a:ext cx="1092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Enter 4-digit pin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3816813" y="1843800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4379113" y="1843788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4941413" y="1843800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3816813" y="2383950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4379113" y="2383838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4941413" y="2383850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3816813" y="2965925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4379100" y="2965925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4941388" y="2965925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4395250" y="3496338"/>
            <a:ext cx="385800" cy="37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4189050" y="3874350"/>
            <a:ext cx="929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rgbClr val="978B87"/>
                </a:solidFill>
                <a:latin typeface="Lato"/>
                <a:ea typeface="Lato"/>
                <a:cs typeface="Lato"/>
                <a:sym typeface="Lato"/>
              </a:rPr>
              <a:t>Forgotten</a:t>
            </a:r>
            <a:r>
              <a:rPr b="1" lang="en" sz="800" u="sng">
                <a:solidFill>
                  <a:srgbClr val="978B87"/>
                </a:solidFill>
                <a:latin typeface="Lato"/>
                <a:ea typeface="Lato"/>
                <a:cs typeface="Lato"/>
                <a:sym typeface="Lato"/>
              </a:rPr>
              <a:t> Pin?</a:t>
            </a:r>
            <a:endParaRPr b="1" sz="800" u="sng">
              <a:solidFill>
                <a:srgbClr val="8A1E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4260750" y="1678075"/>
            <a:ext cx="96900" cy="9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4435950" y="1678075"/>
            <a:ext cx="96900" cy="9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4611150" y="1678063"/>
            <a:ext cx="96900" cy="9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4786350" y="1678075"/>
            <a:ext cx="96900" cy="9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4" name="Google Shape;264;p18"/>
          <p:cNvCxnSpPr/>
          <p:nvPr/>
        </p:nvCxnSpPr>
        <p:spPr>
          <a:xfrm flipH="1">
            <a:off x="5026675" y="3837775"/>
            <a:ext cx="921000" cy="18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5" name="Google Shape;265;p18"/>
          <p:cNvSpPr txBox="1"/>
          <p:nvPr>
            <p:ph type="title"/>
          </p:nvPr>
        </p:nvSpPr>
        <p:spPr>
          <a:xfrm>
            <a:off x="647375" y="2751750"/>
            <a:ext cx="1939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Timer you can access without needing to input your pin.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266" name="Google Shape;266;p18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3539575" y="1211425"/>
            <a:ext cx="560700" cy="560700"/>
          </a:xfrm>
          <a:prstGeom prst="ellipse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Lato"/>
                <a:ea typeface="Lato"/>
                <a:cs typeface="Lato"/>
                <a:sym typeface="Lato"/>
              </a:rPr>
              <a:t>Timer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8" name="Google Shape;268;p18"/>
          <p:cNvCxnSpPr>
            <a:stCxn id="247" idx="2"/>
            <a:endCxn id="267" idx="3"/>
          </p:cNvCxnSpPr>
          <p:nvPr/>
        </p:nvCxnSpPr>
        <p:spPr>
          <a:xfrm flipH="1" rot="10800000">
            <a:off x="1808450" y="1690050"/>
            <a:ext cx="1813200" cy="109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9" name="Google Shape;269;p18"/>
          <p:cNvSpPr txBox="1"/>
          <p:nvPr>
            <p:ph type="title"/>
          </p:nvPr>
        </p:nvSpPr>
        <p:spPr>
          <a:xfrm>
            <a:off x="5989875" y="3627625"/>
            <a:ext cx="1939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Forgot Pin feature</a:t>
            </a:r>
            <a:endParaRPr sz="1500">
              <a:solidFill>
                <a:srgbClr val="978B8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19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User</a:t>
            </a:r>
            <a:r>
              <a:rPr b="1" lang="en">
                <a:solidFill>
                  <a:srgbClr val="978B87"/>
                </a:solidFill>
              </a:rPr>
              <a:t> 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279" name="Google Shape;279;p19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9222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80" name="Google Shape;280;p19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19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Once user is logged in.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3519875" y="1185650"/>
            <a:ext cx="2101800" cy="463200"/>
          </a:xfrm>
          <a:prstGeom prst="roundRect">
            <a:avLst>
              <a:gd fmla="val 16667" name="adj"/>
            </a:avLst>
          </a:prstGeom>
          <a:solidFill>
            <a:srgbClr val="978B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4363775" y="1426525"/>
            <a:ext cx="414000" cy="4077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4440550" y="1648850"/>
            <a:ext cx="273900" cy="26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4524100" y="1541150"/>
            <a:ext cx="106800" cy="107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4222075" y="1768525"/>
            <a:ext cx="8601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John Doe</a:t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9" name="Google Shape;2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400" y="1243525"/>
            <a:ext cx="183000" cy="1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6150" y="1220425"/>
            <a:ext cx="229201" cy="229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19"/>
          <p:cNvCxnSpPr/>
          <p:nvPr/>
        </p:nvCxnSpPr>
        <p:spPr>
          <a:xfrm rot="10800000">
            <a:off x="5495925" y="1429500"/>
            <a:ext cx="909900" cy="47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2" name="Google Shape;292;p19"/>
          <p:cNvSpPr txBox="1"/>
          <p:nvPr>
            <p:ph type="title"/>
          </p:nvPr>
        </p:nvSpPr>
        <p:spPr>
          <a:xfrm>
            <a:off x="6055250" y="1914950"/>
            <a:ext cx="27579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Appointment reminders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293" name="Google Shape;293;p19"/>
          <p:cNvCxnSpPr>
            <a:endCxn id="294" idx="1"/>
          </p:cNvCxnSpPr>
          <p:nvPr/>
        </p:nvCxnSpPr>
        <p:spPr>
          <a:xfrm>
            <a:off x="2629088" y="1046863"/>
            <a:ext cx="1093500" cy="49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5" name="Google Shape;295;p19"/>
          <p:cNvSpPr txBox="1"/>
          <p:nvPr>
            <p:ph type="title"/>
          </p:nvPr>
        </p:nvSpPr>
        <p:spPr>
          <a:xfrm>
            <a:off x="532700" y="25016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Change name, profile picture, PIN, or security questions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3557625" y="2059675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View Calendar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19"/>
          <p:cNvSpPr/>
          <p:nvPr/>
        </p:nvSpPr>
        <p:spPr>
          <a:xfrm>
            <a:off x="4572000" y="2064388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Add Notes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463" y="2305349"/>
            <a:ext cx="800914" cy="800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9"/>
          <p:cNvSpPr/>
          <p:nvPr/>
        </p:nvSpPr>
        <p:spPr>
          <a:xfrm>
            <a:off x="3557625" y="3227250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Read Articles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4572000" y="3227238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Watch Videos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8150" y="3496675"/>
            <a:ext cx="685550" cy="6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19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19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4852" y="2377577"/>
            <a:ext cx="627900" cy="6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4850" y="3549750"/>
            <a:ext cx="532076" cy="595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19"/>
          <p:cNvCxnSpPr/>
          <p:nvPr/>
        </p:nvCxnSpPr>
        <p:spPr>
          <a:xfrm flipH="1" rot="10800000">
            <a:off x="2859050" y="2759275"/>
            <a:ext cx="839100" cy="113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8" name="Google Shape;308;p19"/>
          <p:cNvSpPr txBox="1"/>
          <p:nvPr>
            <p:ph type="title"/>
          </p:nvPr>
        </p:nvSpPr>
        <p:spPr>
          <a:xfrm>
            <a:off x="429500" y="37439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View and personalize your appointment calendar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309" name="Google Shape;309;p19"/>
          <p:cNvCxnSpPr/>
          <p:nvPr/>
        </p:nvCxnSpPr>
        <p:spPr>
          <a:xfrm rot="10800000">
            <a:off x="5338900" y="2881700"/>
            <a:ext cx="1144500" cy="18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0" name="Google Shape;310;p19"/>
          <p:cNvSpPr txBox="1"/>
          <p:nvPr>
            <p:ph type="title"/>
          </p:nvPr>
        </p:nvSpPr>
        <p:spPr>
          <a:xfrm>
            <a:off x="6485375" y="28948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Add notes about events to remind future self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311" name="Google Shape;311;p19"/>
          <p:cNvCxnSpPr/>
          <p:nvPr/>
        </p:nvCxnSpPr>
        <p:spPr>
          <a:xfrm rot="10800000">
            <a:off x="5338900" y="3842525"/>
            <a:ext cx="1144500" cy="18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2" name="Google Shape;312;p19"/>
          <p:cNvSpPr txBox="1"/>
          <p:nvPr>
            <p:ph type="title"/>
          </p:nvPr>
        </p:nvSpPr>
        <p:spPr>
          <a:xfrm>
            <a:off x="6485375" y="38425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Watch SWF related videos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313" name="Google Shape;313;p19"/>
          <p:cNvCxnSpPr/>
          <p:nvPr/>
        </p:nvCxnSpPr>
        <p:spPr>
          <a:xfrm flipH="1" rot="10800000">
            <a:off x="2945550" y="4082200"/>
            <a:ext cx="872700" cy="47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4" name="Google Shape;314;p19"/>
          <p:cNvSpPr txBox="1"/>
          <p:nvPr>
            <p:ph type="title"/>
          </p:nvPr>
        </p:nvSpPr>
        <p:spPr>
          <a:xfrm>
            <a:off x="274425" y="44351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Read SWF related articles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3640475" y="1462750"/>
            <a:ext cx="560700" cy="560700"/>
          </a:xfrm>
          <a:prstGeom prst="ellipse">
            <a:avLst/>
          </a:prstGeom>
          <a:solidFill>
            <a:srgbClr val="CC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Lato"/>
                <a:ea typeface="Lato"/>
                <a:cs typeface="Lato"/>
                <a:sym typeface="Lato"/>
              </a:rPr>
              <a:t>Timer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19"/>
          <p:cNvSpPr txBox="1"/>
          <p:nvPr>
            <p:ph type="title"/>
          </p:nvPr>
        </p:nvSpPr>
        <p:spPr>
          <a:xfrm>
            <a:off x="1165075" y="579122"/>
            <a:ext cx="19515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Timer will always be available.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317" name="Google Shape;317;p19"/>
          <p:cNvCxnSpPr>
            <a:endCxn id="289" idx="1"/>
          </p:cNvCxnSpPr>
          <p:nvPr/>
        </p:nvCxnSpPr>
        <p:spPr>
          <a:xfrm flipH="1" rot="10800000">
            <a:off x="2227800" y="1335025"/>
            <a:ext cx="1374600" cy="128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/>
          <p:nvPr/>
        </p:nvSpPr>
        <p:spPr>
          <a:xfrm>
            <a:off x="33723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34732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43650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44574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0"/>
          <p:cNvSpPr txBox="1"/>
          <p:nvPr>
            <p:ph type="title"/>
          </p:nvPr>
        </p:nvSpPr>
        <p:spPr>
          <a:xfrm>
            <a:off x="326300" y="14767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78B87"/>
                </a:solidFill>
              </a:rPr>
              <a:t>Resource</a:t>
            </a:r>
            <a:r>
              <a:rPr b="1" lang="en">
                <a:solidFill>
                  <a:srgbClr val="978B87"/>
                </a:solidFill>
              </a:rPr>
              <a:t> Page</a:t>
            </a:r>
            <a:endParaRPr b="1">
              <a:solidFill>
                <a:srgbClr val="978B87"/>
              </a:solidFill>
            </a:endParaRPr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9222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28" name="Google Shape;328;p20"/>
          <p:cNvSpPr/>
          <p:nvPr/>
        </p:nvSpPr>
        <p:spPr>
          <a:xfrm>
            <a:off x="34799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45720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51575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0"/>
          <p:cNvSpPr txBox="1"/>
          <p:nvPr>
            <p:ph type="title"/>
          </p:nvPr>
        </p:nvSpPr>
        <p:spPr>
          <a:xfrm>
            <a:off x="326300" y="1866150"/>
            <a:ext cx="2964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78B87"/>
                </a:solidFill>
              </a:rPr>
              <a:t>Once user is logged in.</a:t>
            </a:r>
            <a:endParaRPr sz="1000">
              <a:solidFill>
                <a:srgbClr val="978B87"/>
              </a:solidFill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3519875" y="1185650"/>
            <a:ext cx="2101800" cy="463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4363775" y="1426525"/>
            <a:ext cx="414000" cy="4077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4440550" y="1648850"/>
            <a:ext cx="273900" cy="26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4524100" y="1541150"/>
            <a:ext cx="106800" cy="107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4222075" y="1768525"/>
            <a:ext cx="8601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John Doe</a:t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37" name="Google Shape;3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400" y="1243525"/>
            <a:ext cx="183000" cy="1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6150" y="1220425"/>
            <a:ext cx="229201" cy="229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20"/>
          <p:cNvCxnSpPr/>
          <p:nvPr/>
        </p:nvCxnSpPr>
        <p:spPr>
          <a:xfrm rot="10800000">
            <a:off x="5495925" y="1429500"/>
            <a:ext cx="909900" cy="47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0" name="Google Shape;340;p20"/>
          <p:cNvSpPr txBox="1"/>
          <p:nvPr>
            <p:ph type="title"/>
          </p:nvPr>
        </p:nvSpPr>
        <p:spPr>
          <a:xfrm>
            <a:off x="6055250" y="1914950"/>
            <a:ext cx="27579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Notifications for new articles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341" name="Google Shape;341;p20"/>
          <p:cNvCxnSpPr/>
          <p:nvPr/>
        </p:nvCxnSpPr>
        <p:spPr>
          <a:xfrm flipH="1" rot="10800000">
            <a:off x="2763300" y="1365225"/>
            <a:ext cx="839100" cy="113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2" name="Google Shape;342;p20"/>
          <p:cNvSpPr txBox="1"/>
          <p:nvPr>
            <p:ph type="title"/>
          </p:nvPr>
        </p:nvSpPr>
        <p:spPr>
          <a:xfrm>
            <a:off x="532700" y="25016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Change name, profile picture, PIN, or security questions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3557625" y="2059675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View Calendar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463" y="2305349"/>
            <a:ext cx="800914" cy="80093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0"/>
          <p:cNvSpPr/>
          <p:nvPr/>
        </p:nvSpPr>
        <p:spPr>
          <a:xfrm>
            <a:off x="3557625" y="3227250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Read Articles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3227238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Watch Videos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8150" y="3496675"/>
            <a:ext cx="685550" cy="6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/>
          <p:nvPr/>
        </p:nvSpPr>
        <p:spPr>
          <a:xfrm>
            <a:off x="35960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47093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20"/>
          <p:cNvSpPr/>
          <p:nvPr/>
        </p:nvSpPr>
        <p:spPr>
          <a:xfrm>
            <a:off x="46230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1" name="Google Shape;35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4850" y="3549750"/>
            <a:ext cx="532076" cy="595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0"/>
          <p:cNvCxnSpPr/>
          <p:nvPr/>
        </p:nvCxnSpPr>
        <p:spPr>
          <a:xfrm rot="10800000">
            <a:off x="5338900" y="3842525"/>
            <a:ext cx="1144500" cy="18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3" name="Google Shape;353;p20"/>
          <p:cNvSpPr txBox="1"/>
          <p:nvPr>
            <p:ph type="title"/>
          </p:nvPr>
        </p:nvSpPr>
        <p:spPr>
          <a:xfrm>
            <a:off x="6485375" y="38425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Watch SWF related videos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354" name="Google Shape;354;p20"/>
          <p:cNvCxnSpPr/>
          <p:nvPr/>
        </p:nvCxnSpPr>
        <p:spPr>
          <a:xfrm flipH="1" rot="10800000">
            <a:off x="2945550" y="4082200"/>
            <a:ext cx="872700" cy="47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5" name="Google Shape;355;p20"/>
          <p:cNvSpPr txBox="1"/>
          <p:nvPr>
            <p:ph type="title"/>
          </p:nvPr>
        </p:nvSpPr>
        <p:spPr>
          <a:xfrm>
            <a:off x="274425" y="4435150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Read SWF related articles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356" name="Google Shape;356;p20"/>
          <p:cNvSpPr/>
          <p:nvPr/>
        </p:nvSpPr>
        <p:spPr>
          <a:xfrm>
            <a:off x="4587588" y="2064388"/>
            <a:ext cx="966600" cy="10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ato"/>
                <a:ea typeface="Lato"/>
                <a:cs typeface="Lato"/>
                <a:sym typeface="Lato"/>
              </a:rPr>
              <a:t>Saved Articles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1250" y="2425485"/>
            <a:ext cx="532075" cy="53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0"/>
          <p:cNvCxnSpPr/>
          <p:nvPr/>
        </p:nvCxnSpPr>
        <p:spPr>
          <a:xfrm rot="10800000">
            <a:off x="5356150" y="2844825"/>
            <a:ext cx="896400" cy="30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9" name="Google Shape;359;p20"/>
          <p:cNvSpPr txBox="1"/>
          <p:nvPr>
            <p:ph type="title"/>
          </p:nvPr>
        </p:nvSpPr>
        <p:spPr>
          <a:xfrm>
            <a:off x="6139750" y="3106275"/>
            <a:ext cx="27579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Saved articles, maybe videos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360" name="Google Shape;360;p20"/>
          <p:cNvCxnSpPr>
            <a:endCxn id="344" idx="1"/>
          </p:cNvCxnSpPr>
          <p:nvPr/>
        </p:nvCxnSpPr>
        <p:spPr>
          <a:xfrm flipH="1" rot="10800000">
            <a:off x="2976263" y="2705818"/>
            <a:ext cx="664200" cy="73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1" name="Google Shape;361;p20"/>
          <p:cNvSpPr txBox="1"/>
          <p:nvPr>
            <p:ph type="title"/>
          </p:nvPr>
        </p:nvSpPr>
        <p:spPr>
          <a:xfrm>
            <a:off x="429500" y="3468405"/>
            <a:ext cx="2757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Maybe have a calendar function, might not be as important for resource users.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3356100" y="838325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"/>
          <p:cNvSpPr/>
          <p:nvPr/>
        </p:nvSpPr>
        <p:spPr>
          <a:xfrm>
            <a:off x="3742900" y="546900"/>
            <a:ext cx="2399400" cy="4049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3843850" y="835125"/>
            <a:ext cx="2197500" cy="34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4735600" y="679950"/>
            <a:ext cx="414000" cy="36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4828000" y="4330625"/>
            <a:ext cx="229200" cy="207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21"/>
          <p:cNvSpPr txBox="1"/>
          <p:nvPr>
            <p:ph type="title"/>
          </p:nvPr>
        </p:nvSpPr>
        <p:spPr>
          <a:xfrm>
            <a:off x="375625" y="1458425"/>
            <a:ext cx="287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60">
                <a:solidFill>
                  <a:srgbClr val="978B87"/>
                </a:solidFill>
              </a:rPr>
              <a:t>Medication/Equipment Tracker</a:t>
            </a:r>
            <a:endParaRPr b="1" sz="1660">
              <a:solidFill>
                <a:srgbClr val="978B87"/>
              </a:solidFill>
            </a:endParaRPr>
          </a:p>
        </p:txBody>
      </p:sp>
      <p:pic>
        <p:nvPicPr>
          <p:cNvPr id="372" name="Google Shape;372;p21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4292826" y="1842276"/>
            <a:ext cx="1414699" cy="141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73" name="Google Shape;373;p21"/>
          <p:cNvSpPr/>
          <p:nvPr/>
        </p:nvSpPr>
        <p:spPr>
          <a:xfrm>
            <a:off x="3850575" y="840750"/>
            <a:ext cx="1092300" cy="278400"/>
          </a:xfrm>
          <a:prstGeom prst="rect">
            <a:avLst/>
          </a:prstGeom>
          <a:solidFill>
            <a:srgbClr val="CC9800"/>
          </a:solidFill>
          <a:ln cap="flat" cmpd="sng" w="9525">
            <a:solidFill>
              <a:srgbClr val="CC9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4942600" y="840525"/>
            <a:ext cx="1092300" cy="278400"/>
          </a:xfrm>
          <a:prstGeom prst="rect">
            <a:avLst/>
          </a:prstGeom>
          <a:solidFill>
            <a:srgbClr val="8A1E41"/>
          </a:solidFill>
          <a:ln cap="flat" cmpd="sng" w="9525">
            <a:solidFill>
              <a:srgbClr val="8A1E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21"/>
          <p:cNvSpPr/>
          <p:nvPr/>
        </p:nvSpPr>
        <p:spPr>
          <a:xfrm>
            <a:off x="5528150" y="3190350"/>
            <a:ext cx="121800" cy="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21"/>
          <p:cNvSpPr/>
          <p:nvPr/>
        </p:nvSpPr>
        <p:spPr>
          <a:xfrm>
            <a:off x="3966675" y="4264125"/>
            <a:ext cx="8601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21"/>
          <p:cNvSpPr/>
          <p:nvPr/>
        </p:nvSpPr>
        <p:spPr>
          <a:xfrm>
            <a:off x="5079900" y="4264125"/>
            <a:ext cx="819000" cy="1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21"/>
          <p:cNvSpPr/>
          <p:nvPr/>
        </p:nvSpPr>
        <p:spPr>
          <a:xfrm>
            <a:off x="4993675" y="4264125"/>
            <a:ext cx="106800" cy="4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3966675" y="1243050"/>
            <a:ext cx="19323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Medication &amp; Equipment Tracker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3925300" y="1883263"/>
            <a:ext cx="20346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Medication 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3925300" y="2166025"/>
            <a:ext cx="20346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Medication 2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3925300" y="2448763"/>
            <a:ext cx="20346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Medication 3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3915525" y="3014875"/>
            <a:ext cx="20346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Equipment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21"/>
          <p:cNvSpPr/>
          <p:nvPr/>
        </p:nvSpPr>
        <p:spPr>
          <a:xfrm>
            <a:off x="3925300" y="3298650"/>
            <a:ext cx="20346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Equipment 2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21"/>
          <p:cNvSpPr/>
          <p:nvPr/>
        </p:nvSpPr>
        <p:spPr>
          <a:xfrm>
            <a:off x="3925300" y="3582425"/>
            <a:ext cx="2034600" cy="16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Equipment 3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3884975" y="1521113"/>
            <a:ext cx="1311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9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Medication</a:t>
            </a:r>
            <a:r>
              <a:rPr b="1" lang="en" sz="9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3915525" y="2674725"/>
            <a:ext cx="1311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9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Equipment: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8" name="Google Shape;388;p21"/>
          <p:cNvGrpSpPr/>
          <p:nvPr/>
        </p:nvGrpSpPr>
        <p:grpSpPr>
          <a:xfrm>
            <a:off x="5828325" y="1581575"/>
            <a:ext cx="121800" cy="121800"/>
            <a:chOff x="4511100" y="1722950"/>
            <a:chExt cx="121800" cy="121800"/>
          </a:xfrm>
        </p:grpSpPr>
        <p:sp>
          <p:nvSpPr>
            <p:cNvPr id="389" name="Google Shape;389;p21"/>
            <p:cNvSpPr/>
            <p:nvPr/>
          </p:nvSpPr>
          <p:spPr>
            <a:xfrm>
              <a:off x="4518600" y="1730438"/>
              <a:ext cx="106800" cy="106800"/>
            </a:xfrm>
            <a:prstGeom prst="ellipse">
              <a:avLst/>
            </a:prstGeom>
            <a:solidFill>
              <a:srgbClr val="8A1E4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511100" y="1722950"/>
              <a:ext cx="121800" cy="121800"/>
            </a:xfrm>
            <a:prstGeom prst="mathPlus">
              <a:avLst>
                <a:gd fmla="val 23520" name="adj1"/>
              </a:avLst>
            </a:prstGeom>
            <a:solidFill>
              <a:srgbClr val="CC98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1" name="Google Shape;391;p21"/>
          <p:cNvGrpSpPr/>
          <p:nvPr/>
        </p:nvGrpSpPr>
        <p:grpSpPr>
          <a:xfrm>
            <a:off x="5828325" y="2754925"/>
            <a:ext cx="121800" cy="121800"/>
            <a:chOff x="4511100" y="1722950"/>
            <a:chExt cx="121800" cy="121800"/>
          </a:xfrm>
        </p:grpSpPr>
        <p:sp>
          <p:nvSpPr>
            <p:cNvPr id="392" name="Google Shape;392;p21"/>
            <p:cNvSpPr/>
            <p:nvPr/>
          </p:nvSpPr>
          <p:spPr>
            <a:xfrm>
              <a:off x="4518600" y="1730438"/>
              <a:ext cx="106800" cy="106800"/>
            </a:xfrm>
            <a:prstGeom prst="ellipse">
              <a:avLst/>
            </a:prstGeom>
            <a:solidFill>
              <a:srgbClr val="8A1E4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4511100" y="1722950"/>
              <a:ext cx="121800" cy="121800"/>
            </a:xfrm>
            <a:prstGeom prst="mathPlus">
              <a:avLst>
                <a:gd fmla="val 23520" name="adj1"/>
              </a:avLst>
            </a:prstGeom>
            <a:solidFill>
              <a:srgbClr val="CC98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94" name="Google Shape;394;p21"/>
          <p:cNvSpPr txBox="1"/>
          <p:nvPr/>
        </p:nvSpPr>
        <p:spPr>
          <a:xfrm>
            <a:off x="3915525" y="2836375"/>
            <a:ext cx="2034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5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Name                                 		Service Date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1"/>
          <p:cNvSpPr txBox="1"/>
          <p:nvPr/>
        </p:nvSpPr>
        <p:spPr>
          <a:xfrm>
            <a:off x="3915525" y="1704525"/>
            <a:ext cx="2034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560">
                <a:solidFill>
                  <a:srgbClr val="978B87"/>
                </a:solidFill>
                <a:latin typeface="Montserrat"/>
                <a:ea typeface="Montserrat"/>
                <a:cs typeface="Montserrat"/>
                <a:sym typeface="Montserrat"/>
              </a:rPr>
              <a:t>Name                                    	 Refill Before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6" name="Google Shape;396;p21"/>
          <p:cNvCxnSpPr>
            <a:endCxn id="381" idx="1"/>
          </p:cNvCxnSpPr>
          <p:nvPr/>
        </p:nvCxnSpPr>
        <p:spPr>
          <a:xfrm flipH="1" rot="10800000">
            <a:off x="3001600" y="2250025"/>
            <a:ext cx="923700" cy="55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21"/>
          <p:cNvCxnSpPr/>
          <p:nvPr/>
        </p:nvCxnSpPr>
        <p:spPr>
          <a:xfrm flipH="1" rot="10800000">
            <a:off x="3001600" y="3393625"/>
            <a:ext cx="923700" cy="55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21"/>
          <p:cNvCxnSpPr/>
          <p:nvPr/>
        </p:nvCxnSpPr>
        <p:spPr>
          <a:xfrm rot="10800000">
            <a:off x="5934125" y="1676575"/>
            <a:ext cx="614700" cy="77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99" name="Google Shape;399;p21"/>
          <p:cNvSpPr txBox="1"/>
          <p:nvPr>
            <p:ph type="title"/>
          </p:nvPr>
        </p:nvSpPr>
        <p:spPr>
          <a:xfrm>
            <a:off x="375625" y="264377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List of Medication and relevant details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400" name="Google Shape;400;p21"/>
          <p:cNvSpPr txBox="1"/>
          <p:nvPr>
            <p:ph type="title"/>
          </p:nvPr>
        </p:nvSpPr>
        <p:spPr>
          <a:xfrm>
            <a:off x="495325" y="37504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List of equipment and relevant details</a:t>
            </a:r>
            <a:endParaRPr sz="1500">
              <a:solidFill>
                <a:srgbClr val="978B87"/>
              </a:solidFill>
            </a:endParaRPr>
          </a:p>
        </p:txBody>
      </p:sp>
      <p:sp>
        <p:nvSpPr>
          <p:cNvPr id="401" name="Google Shape;401;p21"/>
          <p:cNvSpPr txBox="1"/>
          <p:nvPr>
            <p:ph type="title"/>
          </p:nvPr>
        </p:nvSpPr>
        <p:spPr>
          <a:xfrm>
            <a:off x="6484850" y="2372525"/>
            <a:ext cx="275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78B87"/>
                </a:solidFill>
              </a:rPr>
              <a:t>Add buttons for each topic</a:t>
            </a:r>
            <a:endParaRPr sz="1500">
              <a:solidFill>
                <a:srgbClr val="978B87"/>
              </a:solidFill>
            </a:endParaRPr>
          </a:p>
        </p:txBody>
      </p:sp>
      <p:cxnSp>
        <p:nvCxnSpPr>
          <p:cNvPr id="402" name="Google Shape;402;p21"/>
          <p:cNvCxnSpPr/>
          <p:nvPr/>
        </p:nvCxnSpPr>
        <p:spPr>
          <a:xfrm flipH="1">
            <a:off x="5970700" y="2452150"/>
            <a:ext cx="567900" cy="29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03" name="Google Shape;403;p21"/>
          <p:cNvSpPr txBox="1"/>
          <p:nvPr/>
        </p:nvSpPr>
        <p:spPr>
          <a:xfrm>
            <a:off x="3726700" y="840750"/>
            <a:ext cx="2431800" cy="278400"/>
          </a:xfrm>
          <a:prstGeom prst="rect">
            <a:avLst/>
          </a:prstGeom>
          <a:noFill/>
          <a:ln>
            <a:noFill/>
          </a:ln>
          <a:effectLst>
            <a:outerShdw rotWithShape="0" algn="bl" dir="1992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12B"/>
                </a:solidFill>
                <a:latin typeface="Montserrat"/>
                <a:ea typeface="Montserrat"/>
                <a:cs typeface="Montserrat"/>
                <a:sym typeface="Montserrat"/>
              </a:rPr>
              <a:t>The Sturge-Weber Foundation</a:t>
            </a:r>
            <a:endParaRPr b="1" sz="1000">
              <a:solidFill>
                <a:srgbClr val="1031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